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6"/>
  </p:notesMasterIdLst>
  <p:sldIdLst>
    <p:sldId id="274" r:id="rId2"/>
    <p:sldId id="256" r:id="rId3"/>
    <p:sldId id="275" r:id="rId4"/>
    <p:sldId id="279" r:id="rId5"/>
    <p:sldId id="281" r:id="rId6"/>
    <p:sldId id="283" r:id="rId7"/>
    <p:sldId id="338" r:id="rId8"/>
    <p:sldId id="280" r:id="rId9"/>
    <p:sldId id="319" r:id="rId10"/>
    <p:sldId id="277" r:id="rId11"/>
    <p:sldId id="284" r:id="rId12"/>
    <p:sldId id="320" r:id="rId13"/>
    <p:sldId id="325" r:id="rId14"/>
    <p:sldId id="326" r:id="rId15"/>
    <p:sldId id="321" r:id="rId16"/>
    <p:sldId id="322" r:id="rId17"/>
    <p:sldId id="292" r:id="rId18"/>
    <p:sldId id="285" r:id="rId19"/>
    <p:sldId id="278" r:id="rId20"/>
    <p:sldId id="327" r:id="rId21"/>
    <p:sldId id="328" r:id="rId22"/>
    <p:sldId id="329" r:id="rId23"/>
    <p:sldId id="331" r:id="rId24"/>
    <p:sldId id="332" r:id="rId25"/>
    <p:sldId id="330" r:id="rId26"/>
    <p:sldId id="293" r:id="rId27"/>
    <p:sldId id="294" r:id="rId28"/>
    <p:sldId id="295" r:id="rId29"/>
    <p:sldId id="297" r:id="rId30"/>
    <p:sldId id="336" r:id="rId31"/>
    <p:sldId id="337" r:id="rId32"/>
    <p:sldId id="291" r:id="rId33"/>
    <p:sldId id="333" r:id="rId34"/>
    <p:sldId id="335" r:id="rId35"/>
    <p:sldId id="259" r:id="rId36"/>
    <p:sldId id="264" r:id="rId37"/>
    <p:sldId id="334" r:id="rId38"/>
    <p:sldId id="260" r:id="rId39"/>
    <p:sldId id="261" r:id="rId40"/>
    <p:sldId id="262" r:id="rId41"/>
    <p:sldId id="263" r:id="rId42"/>
    <p:sldId id="271" r:id="rId43"/>
    <p:sldId id="272" r:id="rId44"/>
    <p:sldId id="273"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6"/>
    <p:restoredTop sz="88972"/>
  </p:normalViewPr>
  <p:slideViewPr>
    <p:cSldViewPr snapToGrid="0" snapToObjects="1">
      <p:cViewPr varScale="1">
        <p:scale>
          <a:sx n="103" d="100"/>
          <a:sy n="103" d="100"/>
        </p:scale>
        <p:origin x="149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F41325-41AD-E740-AC0C-B5145E640112}" type="datetimeFigureOut">
              <a:rPr lang="en-US" smtClean="0"/>
              <a:t>10/19/16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7DF90F-4AB6-B549-8E4D-2998F9C7FF07}" type="slidenum">
              <a:rPr lang="en-US" smtClean="0"/>
              <a:t>‹#›</a:t>
            </a:fld>
            <a:endParaRPr lang="en-US"/>
          </a:p>
        </p:txBody>
      </p:sp>
    </p:spTree>
    <p:extLst>
      <p:ext uri="{BB962C8B-B14F-4D97-AF65-F5344CB8AC3E}">
        <p14:creationId xmlns:p14="http://schemas.microsoft.com/office/powerpoint/2010/main" val="2786818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en.wikipedia.org/wiki/Alfred_Jarry" TargetMode="External"/><Relationship Id="rId4" Type="http://schemas.openxmlformats.org/officeDocument/2006/relationships/hyperlink" Target="http://en.wikipedia.org/wiki/Ubu_Roi" TargetMode="External"/><Relationship Id="rId5" Type="http://schemas.openxmlformats.org/officeDocument/2006/relationships/hyperlink" Target="http://en.wikipedia.org/wiki/Samuel_Beckett" TargetMode="External"/><Relationship Id="rId6" Type="http://schemas.openxmlformats.org/officeDocument/2006/relationships/hyperlink" Target="http://en.wikipedia.org/wiki/Waiting_for_Godot" TargetMode="External"/><Relationship Id="rId7" Type="http://schemas.openxmlformats.org/officeDocument/2006/relationships/hyperlink" Target="http://en.wikipedia.org/wiki/Edgar_Allan_Poe" TargetMode="External"/><Relationship Id="rId8" Type="http://schemas.openxmlformats.org/officeDocument/2006/relationships/hyperlink" Target="http://en.wikipedia.org/wiki/George_Orwell" TargetMode="External"/><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7200">
              <a:spcBef>
                <a:spcPts val="600"/>
              </a:spcBef>
              <a:buClr>
                <a:srgbClr val="191919"/>
              </a:buClr>
              <a:buSzPct val="167000"/>
              <a:buFontTx/>
              <a:buChar char="•"/>
            </a:pPr>
            <a:endParaRPr lang="en-US" altLang="en-US" sz="1600" dirty="0" smtClean="0">
              <a:solidFill>
                <a:srgbClr val="191919"/>
              </a:solidFill>
              <a:latin typeface="Arial" charset="0"/>
              <a:ea typeface="Arial" charset="0"/>
              <a:cs typeface="Arial" charset="0"/>
            </a:endParaRPr>
          </a:p>
          <a:p>
            <a:pPr indent="457200">
              <a:spcBef>
                <a:spcPts val="600"/>
              </a:spcBef>
              <a:buClr>
                <a:srgbClr val="191919"/>
              </a:buClr>
              <a:buSzPct val="167000"/>
            </a:pPr>
            <a:r>
              <a:rPr lang="en-US" altLang="en-US" dirty="0" smtClean="0">
                <a:solidFill>
                  <a:srgbClr val="191919"/>
                </a:solidFill>
                <a:latin typeface="Arial" charset="0"/>
                <a:ea typeface="Arial" charset="0"/>
                <a:cs typeface="Arial" charset="0"/>
              </a:rPr>
              <a:t>The use of a commonly known medium for the purpose of  sending an opposing message than originally intended.</a:t>
            </a:r>
          </a:p>
          <a:p>
            <a:endParaRPr lang="en-US" dirty="0"/>
          </a:p>
        </p:txBody>
      </p:sp>
      <p:sp>
        <p:nvSpPr>
          <p:cNvPr id="4" name="Slide Number Placeholder 3"/>
          <p:cNvSpPr>
            <a:spLocks noGrp="1"/>
          </p:cNvSpPr>
          <p:nvPr>
            <p:ph type="sldNum" sz="quarter" idx="10"/>
          </p:nvPr>
        </p:nvSpPr>
        <p:spPr/>
        <p:txBody>
          <a:bodyPr/>
          <a:lstStyle/>
          <a:p>
            <a:fld id="{DD7DF90F-4AB6-B549-8E4D-2998F9C7FF07}" type="slidenum">
              <a:rPr lang="en-US" smtClean="0"/>
              <a:t>2</a:t>
            </a:fld>
            <a:endParaRPr lang="en-US"/>
          </a:p>
        </p:txBody>
      </p:sp>
    </p:spTree>
    <p:extLst>
      <p:ext uri="{BB962C8B-B14F-4D97-AF65-F5344CB8AC3E}">
        <p14:creationId xmlns:p14="http://schemas.microsoft.com/office/powerpoint/2010/main" val="696583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t>
            </a:r>
            <a:r>
              <a:rPr lang="en-US" dirty="0" err="1" smtClean="0"/>
              <a:t>www.motherjones.com</a:t>
            </a:r>
            <a:r>
              <a:rPr lang="en-US" dirty="0" smtClean="0"/>
              <a:t>/politics/2015/05/rick-santorum-2016-dan-savage-google</a:t>
            </a:r>
            <a:endParaRPr lang="en-US" dirty="0"/>
          </a:p>
        </p:txBody>
      </p:sp>
      <p:sp>
        <p:nvSpPr>
          <p:cNvPr id="4" name="Slide Number Placeholder 3"/>
          <p:cNvSpPr>
            <a:spLocks noGrp="1"/>
          </p:cNvSpPr>
          <p:nvPr>
            <p:ph type="sldNum" sz="quarter" idx="10"/>
          </p:nvPr>
        </p:nvSpPr>
        <p:spPr/>
        <p:txBody>
          <a:bodyPr/>
          <a:lstStyle/>
          <a:p>
            <a:fld id="{DD7DF90F-4AB6-B549-8E4D-2998F9C7FF07}" type="slidenum">
              <a:rPr lang="en-US" smtClean="0"/>
              <a:t>31</a:t>
            </a:fld>
            <a:endParaRPr lang="en-US"/>
          </a:p>
        </p:txBody>
      </p:sp>
    </p:spTree>
    <p:extLst>
      <p:ext uri="{BB962C8B-B14F-4D97-AF65-F5344CB8AC3E}">
        <p14:creationId xmlns:p14="http://schemas.microsoft.com/office/powerpoint/2010/main" val="9225854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47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charset="-128"/>
              </a:rPr>
              <a:t> Artistic Political Speech by Cory M. Grenier CC BY SA</a:t>
            </a:r>
          </a:p>
        </p:txBody>
      </p:sp>
      <p:sp>
        <p:nvSpPr>
          <p:cNvPr id="747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fld id="{CA0E8B66-44ED-4742-85FF-A0CD25E67366}" type="slidenum">
              <a:rPr lang="en-US" altLang="en-US" sz="1200"/>
              <a:pPr eaLnBrk="1" hangingPunct="1"/>
              <a:t>34</a:t>
            </a:fld>
            <a:endParaRPr lang="en-US" altLang="en-US" sz="1200"/>
          </a:p>
        </p:txBody>
      </p:sp>
    </p:spTree>
    <p:extLst>
      <p:ext uri="{BB962C8B-B14F-4D97-AF65-F5344CB8AC3E}">
        <p14:creationId xmlns:p14="http://schemas.microsoft.com/office/powerpoint/2010/main" val="15578972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24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charset="-128"/>
              </a:rPr>
              <a:t>Ad Space by Thomas Angermann CC BY NC SA</a:t>
            </a:r>
          </a:p>
        </p:txBody>
      </p:sp>
      <p:sp>
        <p:nvSpPr>
          <p:cNvPr id="624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fld id="{E8C1EFF6-93E9-974F-AACF-CE86BFC74CCC}" type="slidenum">
              <a:rPr lang="en-US" altLang="en-US" sz="1200"/>
              <a:pPr eaLnBrk="1" hangingPunct="1"/>
              <a:t>35</a:t>
            </a:fld>
            <a:endParaRPr lang="en-US" altLang="en-US" sz="1200"/>
          </a:p>
        </p:txBody>
      </p:sp>
    </p:spTree>
    <p:extLst>
      <p:ext uri="{BB962C8B-B14F-4D97-AF65-F5344CB8AC3E}">
        <p14:creationId xmlns:p14="http://schemas.microsoft.com/office/powerpoint/2010/main" val="329210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charset="-128"/>
              </a:rPr>
              <a:t> Atheist Bus - Toronto by Atheist Bus Canada cc by</a:t>
            </a:r>
          </a:p>
        </p:txBody>
      </p:sp>
      <p:sp>
        <p:nvSpPr>
          <p:cNvPr id="7065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fld id="{57D84194-BF42-864B-909D-98E9C6FAA754}" type="slidenum">
              <a:rPr lang="en-US" altLang="en-US" sz="1200"/>
              <a:pPr eaLnBrk="1" hangingPunct="1"/>
              <a:t>36</a:t>
            </a:fld>
            <a:endParaRPr lang="en-US" altLang="en-US" sz="1200"/>
          </a:p>
        </p:txBody>
      </p:sp>
    </p:spTree>
    <p:extLst>
      <p:ext uri="{BB962C8B-B14F-4D97-AF65-F5344CB8AC3E}">
        <p14:creationId xmlns:p14="http://schemas.microsoft.com/office/powerpoint/2010/main" val="10527223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65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Short Version of Sao Paolo Clean City Law </a:t>
            </a:r>
          </a:p>
          <a:p>
            <a:pPr eaLnBrk="1" hangingPunct="1"/>
            <a:r>
              <a:rPr lang="en-US" altLang="en-US" dirty="0" smtClean="0">
                <a:ea typeface="ＭＳ Ｐゴシック" charset="-128"/>
              </a:rPr>
              <a:t>https</a:t>
            </a:r>
            <a:r>
              <a:rPr lang="en-US" altLang="en-US" dirty="0">
                <a:ea typeface="ＭＳ Ｐゴシック" charset="-128"/>
              </a:rPr>
              <a:t>://</a:t>
            </a:r>
            <a:r>
              <a:rPr lang="en-US" altLang="en-US" dirty="0" err="1">
                <a:ea typeface="ＭＳ Ｐゴシック" charset="-128"/>
              </a:rPr>
              <a:t>www.youtube.com</a:t>
            </a:r>
            <a:r>
              <a:rPr lang="en-US" altLang="en-US" dirty="0">
                <a:ea typeface="ＭＳ Ｐゴシック" charset="-128"/>
              </a:rPr>
              <a:t>/</a:t>
            </a:r>
            <a:r>
              <a:rPr lang="en-US" altLang="en-US" dirty="0" err="1">
                <a:ea typeface="ＭＳ Ｐゴシック" charset="-128"/>
              </a:rPr>
              <a:t>watch?v</a:t>
            </a:r>
            <a:r>
              <a:rPr lang="en-US" altLang="en-US" dirty="0">
                <a:ea typeface="ＭＳ Ｐゴシック" charset="-128"/>
              </a:rPr>
              <a:t>=G08h6HLBRD8</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fld id="{5008FE23-42AC-9643-98CB-3366256C1494}" type="slidenum">
              <a:rPr lang="en-US" altLang="en-US" sz="1200"/>
              <a:pPr eaLnBrk="1" hangingPunct="1"/>
              <a:t>40</a:t>
            </a:fld>
            <a:endParaRPr lang="en-US" altLang="en-US" sz="1200"/>
          </a:p>
        </p:txBody>
      </p:sp>
    </p:spTree>
    <p:extLst>
      <p:ext uri="{BB962C8B-B14F-4D97-AF65-F5344CB8AC3E}">
        <p14:creationId xmlns:p14="http://schemas.microsoft.com/office/powerpoint/2010/main" val="1743055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charset="-128"/>
              </a:rPr>
              <a:t>Arguing that billboards should be protected as free speech by the First Amendment, media firm Clear Channel Outdoor has filed a federal lawsuit against Baltimore and its new billboard tax. Baltimore began imposing a tax last month on billboard advertisements within the city limits — $15 per square foot for billboards that electronically change images, and $5 per square foot for those that don't.</a:t>
            </a:r>
          </a:p>
          <a:p>
            <a:pPr eaLnBrk="1" hangingPunct="1">
              <a:spcBef>
                <a:spcPct val="0"/>
              </a:spcBef>
            </a:pPr>
            <a:endParaRPr lang="en-US" altLang="en-US">
              <a:ea typeface="ＭＳ Ｐゴシック" charset="-128"/>
            </a:endParaRPr>
          </a:p>
          <a:p>
            <a:pPr eaLnBrk="1" hangingPunct="1">
              <a:spcBef>
                <a:spcPct val="0"/>
              </a:spcBef>
            </a:pPr>
            <a:r>
              <a:rPr lang="en-US" altLang="en-US">
                <a:ea typeface="ＭＳ Ｐゴシック" charset="-128"/>
              </a:rPr>
              <a:t>Otino Waa0206_filtered by Jonathan Assink CC BY ND</a:t>
            </a:r>
          </a:p>
        </p:txBody>
      </p:sp>
      <p:sp>
        <p:nvSpPr>
          <p:cNvPr id="686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fld id="{8B9B769E-7AC2-D04A-A614-E4F734DAF934}" type="slidenum">
              <a:rPr lang="en-US" altLang="en-US" sz="1200"/>
              <a:pPr eaLnBrk="1" hangingPunct="1"/>
              <a:t>41</a:t>
            </a:fld>
            <a:endParaRPr lang="en-US" altLang="en-US" sz="1200"/>
          </a:p>
        </p:txBody>
      </p:sp>
    </p:spTree>
    <p:extLst>
      <p:ext uri="{BB962C8B-B14F-4D97-AF65-F5344CB8AC3E}">
        <p14:creationId xmlns:p14="http://schemas.microsoft.com/office/powerpoint/2010/main" val="8164169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49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charset="-128"/>
              </a:rPr>
              <a:t>Geneva - Jardin anglais - Binoculars by dibaer cc by sa</a:t>
            </a:r>
          </a:p>
        </p:txBody>
      </p:sp>
      <p:sp>
        <p:nvSpPr>
          <p:cNvPr id="849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fld id="{649FDD74-4022-434D-92AC-F84852F7408D}" type="slidenum">
              <a:rPr lang="en-US" altLang="en-US" sz="1200"/>
              <a:pPr eaLnBrk="1" hangingPunct="1"/>
              <a:t>42</a:t>
            </a:fld>
            <a:endParaRPr lang="en-US" altLang="en-US" sz="1200"/>
          </a:p>
        </p:txBody>
      </p:sp>
    </p:spTree>
    <p:extLst>
      <p:ext uri="{BB962C8B-B14F-4D97-AF65-F5344CB8AC3E}">
        <p14:creationId xmlns:p14="http://schemas.microsoft.com/office/powerpoint/2010/main" val="20618029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70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ea typeface="ＭＳ Ｐゴシック" charset="-128"/>
              </a:rPr>
              <a:t>The Surveillance Camera Players (SCP), based in New York City and founded by Bill Brown, are one of the main innovators of this art form. This group of actors stages various plays in public spaces, their first one being </a:t>
            </a:r>
            <a:r>
              <a:rPr lang="en-US" altLang="en-US">
                <a:ea typeface="ＭＳ Ｐゴシック" charset="-128"/>
                <a:hlinkClick r:id="rId3" tooltip="Alfred Jarry"/>
              </a:rPr>
              <a:t>Alfred Jarry</a:t>
            </a:r>
            <a:r>
              <a:rPr lang="en-US" altLang="en-US">
                <a:ea typeface="ＭＳ Ｐゴシック" charset="-128"/>
              </a:rPr>
              <a:t>’s "</a:t>
            </a:r>
            <a:r>
              <a:rPr lang="en-US" altLang="en-US">
                <a:ea typeface="ＭＳ Ｐゴシック" charset="-128"/>
                <a:hlinkClick r:id="rId4" tooltip="Ubu Roi"/>
              </a:rPr>
              <a:t>Ubu Roi</a:t>
            </a:r>
            <a:r>
              <a:rPr lang="en-US" altLang="en-US">
                <a:ea typeface="ＭＳ Ｐゴシック" charset="-128"/>
              </a:rPr>
              <a:t>" on December 10, 1996 at the 14th Street-Union Square Subway station. They have performed other famous works such as </a:t>
            </a:r>
            <a:r>
              <a:rPr lang="en-US" altLang="en-US">
                <a:ea typeface="ＭＳ Ｐゴシック" charset="-128"/>
                <a:hlinkClick r:id="rId5" tooltip="Samuel Beckett"/>
              </a:rPr>
              <a:t>Samuel Beckett</a:t>
            </a:r>
            <a:r>
              <a:rPr lang="en-US" altLang="en-US">
                <a:ea typeface="ＭＳ Ｐゴシック" charset="-128"/>
              </a:rPr>
              <a:t>’s </a:t>
            </a:r>
            <a:r>
              <a:rPr lang="en-US" altLang="en-US" i="1">
                <a:ea typeface="ＭＳ Ｐゴシック" charset="-128"/>
                <a:hlinkClick r:id="rId6" tooltip="Waiting for Godot"/>
              </a:rPr>
              <a:t>Waiting for Godot</a:t>
            </a:r>
            <a:r>
              <a:rPr lang="en-US" altLang="en-US">
                <a:ea typeface="ＭＳ Ｐゴシック" charset="-128"/>
              </a:rPr>
              <a:t>, </a:t>
            </a:r>
            <a:r>
              <a:rPr lang="en-US" altLang="en-US">
                <a:ea typeface="ＭＳ Ｐゴシック" charset="-128"/>
                <a:hlinkClick r:id="rId7" tooltip="Edgar Allan Poe"/>
              </a:rPr>
              <a:t>Edgar Allan Poe</a:t>
            </a:r>
            <a:r>
              <a:rPr lang="en-US" altLang="en-US">
                <a:ea typeface="ＭＳ Ｐゴシック" charset="-128"/>
              </a:rPr>
              <a:t>’s </a:t>
            </a:r>
            <a:r>
              <a:rPr lang="en-US" altLang="en-US" i="1">
                <a:ea typeface="ＭＳ Ｐゴシック" charset="-128"/>
              </a:rPr>
              <a:t>The Raven</a:t>
            </a:r>
            <a:r>
              <a:rPr lang="en-US" altLang="en-US">
                <a:ea typeface="ＭＳ Ｐゴシック" charset="-128"/>
              </a:rPr>
              <a:t>, </a:t>
            </a:r>
            <a:r>
              <a:rPr lang="en-US" altLang="en-US">
                <a:ea typeface="ＭＳ Ｐゴシック" charset="-128"/>
                <a:hlinkClick r:id="rId8" tooltip="George Orwell"/>
              </a:rPr>
              <a:t>George Orwell</a:t>
            </a:r>
            <a:r>
              <a:rPr lang="en-US" altLang="en-US">
                <a:ea typeface="ＭＳ Ｐゴシック" charset="-128"/>
              </a:rPr>
              <a:t>’s </a:t>
            </a:r>
            <a:r>
              <a:rPr lang="en-US" altLang="en-US" i="1">
                <a:ea typeface="ＭＳ Ｐゴシック" charset="-128"/>
              </a:rPr>
              <a:t>1984</a:t>
            </a:r>
            <a:r>
              <a:rPr lang="en-US" altLang="en-US">
                <a:ea typeface="ＭＳ Ｐゴシック" charset="-128"/>
              </a:rPr>
              <a:t> and </a:t>
            </a:r>
            <a:r>
              <a:rPr lang="en-US" altLang="en-US" i="1">
                <a:ea typeface="ＭＳ Ｐゴシック" charset="-128"/>
              </a:rPr>
              <a:t>Animal Farm</a:t>
            </a:r>
            <a:r>
              <a:rPr lang="en-US" altLang="en-US">
                <a:ea typeface="ＭＳ Ｐゴシック" charset="-128"/>
              </a:rPr>
              <a:t>. Their plays are staged in very public places such as subway stations, Times Square, Rockefeller Center, Washington Square Park, Union Square, and various other landmarks throughout the city. http://en.wikipedia.org/wiki/Surveillance_art</a:t>
            </a:r>
          </a:p>
          <a:p>
            <a:pPr eaLnBrk="1" hangingPunct="1">
              <a:spcBef>
                <a:spcPct val="0"/>
              </a:spcBef>
            </a:pPr>
            <a:endParaRPr lang="en-US" altLang="en-US">
              <a:ea typeface="ＭＳ Ｐゴシック" charset="-128"/>
            </a:endParaRPr>
          </a:p>
        </p:txBody>
      </p:sp>
      <p:sp>
        <p:nvSpPr>
          <p:cNvPr id="870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fld id="{A8C7D1AD-4A20-D64D-A51B-020DA25BE0F6}" type="slidenum">
              <a:rPr lang="en-US" altLang="en-US" sz="1200"/>
              <a:pPr eaLnBrk="1" hangingPunct="1"/>
              <a:t>43</a:t>
            </a:fld>
            <a:endParaRPr lang="en-US" altLang="en-US" sz="1200"/>
          </a:p>
        </p:txBody>
      </p:sp>
    </p:spTree>
    <p:extLst>
      <p:ext uri="{BB962C8B-B14F-4D97-AF65-F5344CB8AC3E}">
        <p14:creationId xmlns:p14="http://schemas.microsoft.com/office/powerpoint/2010/main" val="1353033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smtClean="0"/>
              <a:t>Here logos and characters that come into our view via </a:t>
            </a:r>
            <a:r>
              <a:rPr lang="en-US" altLang="en-US" dirty="0" err="1" smtClean="0"/>
              <a:t>tv</a:t>
            </a:r>
            <a:r>
              <a:rPr lang="en-US" altLang="en-US" dirty="0" smtClean="0"/>
              <a:t> paper ads and web are re-shaped and re-used to send a message other than what was originally intended.  Joe Camel is seen suffering the effects of years of smoking. </a:t>
            </a:r>
            <a:r>
              <a:rPr lang="en-US" altLang="en-US" dirty="0" err="1" smtClean="0"/>
              <a:t>nike</a:t>
            </a:r>
            <a:r>
              <a:rPr lang="en-US" altLang="en-US" dirty="0" smtClean="0"/>
              <a:t> logo is used in the word slavery to remind of their production ethics. fast food logos changed criticizing the quality of health in their food.</a:t>
            </a:r>
          </a:p>
          <a:p>
            <a:endParaRPr lang="en-US" dirty="0"/>
          </a:p>
        </p:txBody>
      </p:sp>
      <p:sp>
        <p:nvSpPr>
          <p:cNvPr id="4" name="Slide Number Placeholder 3"/>
          <p:cNvSpPr>
            <a:spLocks noGrp="1"/>
          </p:cNvSpPr>
          <p:nvPr>
            <p:ph type="sldNum" sz="quarter" idx="10"/>
          </p:nvPr>
        </p:nvSpPr>
        <p:spPr/>
        <p:txBody>
          <a:bodyPr/>
          <a:lstStyle/>
          <a:p>
            <a:fld id="{DD7DF90F-4AB6-B549-8E4D-2998F9C7FF07}" type="slidenum">
              <a:rPr lang="en-US" smtClean="0"/>
              <a:t>3</a:t>
            </a:fld>
            <a:endParaRPr lang="en-US"/>
          </a:p>
        </p:txBody>
      </p:sp>
    </p:spTree>
    <p:extLst>
      <p:ext uri="{BB962C8B-B14F-4D97-AF65-F5344CB8AC3E}">
        <p14:creationId xmlns:p14="http://schemas.microsoft.com/office/powerpoint/2010/main" val="13260354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smtClean="0"/>
              <a:t>Culture Jamming </a:t>
            </a:r>
          </a:p>
          <a:p>
            <a:endParaRPr lang="en-US" dirty="0"/>
          </a:p>
        </p:txBody>
      </p:sp>
      <p:sp>
        <p:nvSpPr>
          <p:cNvPr id="4" name="Slide Number Placeholder 3"/>
          <p:cNvSpPr>
            <a:spLocks noGrp="1"/>
          </p:cNvSpPr>
          <p:nvPr>
            <p:ph type="sldNum" sz="quarter" idx="10"/>
          </p:nvPr>
        </p:nvSpPr>
        <p:spPr/>
        <p:txBody>
          <a:bodyPr/>
          <a:lstStyle/>
          <a:p>
            <a:fld id="{DD7DF90F-4AB6-B549-8E4D-2998F9C7FF07}" type="slidenum">
              <a:rPr lang="en-US" smtClean="0"/>
              <a:t>6</a:t>
            </a:fld>
            <a:endParaRPr lang="en-US"/>
          </a:p>
        </p:txBody>
      </p:sp>
    </p:spTree>
    <p:extLst>
      <p:ext uri="{BB962C8B-B14F-4D97-AF65-F5344CB8AC3E}">
        <p14:creationId xmlns:p14="http://schemas.microsoft.com/office/powerpoint/2010/main" val="20055095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sz="1200" dirty="0" smtClean="0"/>
              <a:t>Style: minimalist, </a:t>
            </a:r>
          </a:p>
          <a:p>
            <a:r>
              <a:rPr lang="en-US" altLang="zh-TW" sz="1200" dirty="0" smtClean="0"/>
              <a:t>Target: Billboard, Transit ads, Street furniture </a:t>
            </a:r>
          </a:p>
          <a:p>
            <a:r>
              <a:rPr lang="en-US" altLang="zh-TW" sz="1200" dirty="0" smtClean="0"/>
              <a:t>Purpose: changing the </a:t>
            </a:r>
            <a:r>
              <a:rPr lang="en-US" altLang="zh-TW" sz="1200" dirty="0" err="1" smtClean="0"/>
              <a:t>viewers’s</a:t>
            </a:r>
            <a:r>
              <a:rPr lang="en-US" altLang="zh-TW" sz="1200" dirty="0" smtClean="0"/>
              <a:t> consciousness in a simple way.</a:t>
            </a:r>
          </a:p>
          <a:p>
            <a:r>
              <a:rPr lang="en-US" altLang="zh-TW" sz="1200" dirty="0" smtClean="0"/>
              <a:t>Not damaging the ads.   </a:t>
            </a:r>
          </a:p>
          <a:p>
            <a:endParaRPr lang="en-US" dirty="0"/>
          </a:p>
        </p:txBody>
      </p:sp>
      <p:sp>
        <p:nvSpPr>
          <p:cNvPr id="4" name="Slide Number Placeholder 3"/>
          <p:cNvSpPr>
            <a:spLocks noGrp="1"/>
          </p:cNvSpPr>
          <p:nvPr>
            <p:ph type="sldNum" sz="quarter" idx="10"/>
          </p:nvPr>
        </p:nvSpPr>
        <p:spPr/>
        <p:txBody>
          <a:bodyPr/>
          <a:lstStyle/>
          <a:p>
            <a:fld id="{DD7DF90F-4AB6-B549-8E4D-2998F9C7FF07}" type="slidenum">
              <a:rPr lang="en-US" smtClean="0"/>
              <a:t>8</a:t>
            </a:fld>
            <a:endParaRPr lang="en-US"/>
          </a:p>
        </p:txBody>
      </p:sp>
    </p:spTree>
    <p:extLst>
      <p:ext uri="{BB962C8B-B14F-4D97-AF65-F5344CB8AC3E}">
        <p14:creationId xmlns:p14="http://schemas.microsoft.com/office/powerpoint/2010/main" val="1172475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 They may cause one to rethink reality, or simply laugh at something twisted to be slightly more-than-ordinary. The best subversive street art videos and images, of course, cause us to do both.</a:t>
            </a:r>
          </a:p>
        </p:txBody>
      </p:sp>
      <p:sp>
        <p:nvSpPr>
          <p:cNvPr id="348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Rounded MT Bold" charset="0"/>
                <a:ea typeface="ＭＳ Ｐゴシック" charset="-128"/>
              </a:defRPr>
            </a:lvl1pPr>
            <a:lvl2pPr marL="37931725" indent="-37474525">
              <a:defRPr>
                <a:solidFill>
                  <a:schemeClr val="tx1"/>
                </a:solidFill>
                <a:latin typeface="Arial Rounded MT Bold" charset="0"/>
                <a:ea typeface="ＭＳ Ｐゴシック" charset="-128"/>
              </a:defRPr>
            </a:lvl2pPr>
            <a:lvl3pPr>
              <a:defRPr>
                <a:solidFill>
                  <a:schemeClr val="tx1"/>
                </a:solidFill>
                <a:latin typeface="Arial Rounded MT Bold" charset="0"/>
                <a:ea typeface="ＭＳ Ｐゴシック" charset="-128"/>
              </a:defRPr>
            </a:lvl3pPr>
            <a:lvl4pPr>
              <a:defRPr>
                <a:solidFill>
                  <a:schemeClr val="tx1"/>
                </a:solidFill>
                <a:latin typeface="Arial Rounded MT Bold" charset="0"/>
                <a:ea typeface="ＭＳ Ｐゴシック" charset="-128"/>
              </a:defRPr>
            </a:lvl4pPr>
            <a:lvl5pPr>
              <a:defRPr>
                <a:solidFill>
                  <a:schemeClr val="tx1"/>
                </a:solidFill>
                <a:latin typeface="Arial Rounded MT Bold" charset="0"/>
                <a:ea typeface="ＭＳ Ｐゴシック" charset="-128"/>
              </a:defRPr>
            </a:lvl5pPr>
            <a:lvl6pPr marL="457200" fontAlgn="base">
              <a:spcBef>
                <a:spcPct val="0"/>
              </a:spcBef>
              <a:spcAft>
                <a:spcPct val="0"/>
              </a:spcAft>
              <a:defRPr>
                <a:solidFill>
                  <a:schemeClr val="tx1"/>
                </a:solidFill>
                <a:latin typeface="Arial Rounded MT Bold" charset="0"/>
                <a:ea typeface="ＭＳ Ｐゴシック" charset="-128"/>
              </a:defRPr>
            </a:lvl6pPr>
            <a:lvl7pPr marL="914400" fontAlgn="base">
              <a:spcBef>
                <a:spcPct val="0"/>
              </a:spcBef>
              <a:spcAft>
                <a:spcPct val="0"/>
              </a:spcAft>
              <a:defRPr>
                <a:solidFill>
                  <a:schemeClr val="tx1"/>
                </a:solidFill>
                <a:latin typeface="Arial Rounded MT Bold" charset="0"/>
                <a:ea typeface="ＭＳ Ｐゴシック" charset="-128"/>
              </a:defRPr>
            </a:lvl7pPr>
            <a:lvl8pPr marL="1371600" fontAlgn="base">
              <a:spcBef>
                <a:spcPct val="0"/>
              </a:spcBef>
              <a:spcAft>
                <a:spcPct val="0"/>
              </a:spcAft>
              <a:defRPr>
                <a:solidFill>
                  <a:schemeClr val="tx1"/>
                </a:solidFill>
                <a:latin typeface="Arial Rounded MT Bold" charset="0"/>
                <a:ea typeface="ＭＳ Ｐゴシック" charset="-128"/>
              </a:defRPr>
            </a:lvl8pPr>
            <a:lvl9pPr marL="1828800" fontAlgn="base">
              <a:spcBef>
                <a:spcPct val="0"/>
              </a:spcBef>
              <a:spcAft>
                <a:spcPct val="0"/>
              </a:spcAft>
              <a:defRPr>
                <a:solidFill>
                  <a:schemeClr val="tx1"/>
                </a:solidFill>
                <a:latin typeface="Arial Rounded MT Bold" charset="0"/>
                <a:ea typeface="ＭＳ Ｐゴシック" charset="-128"/>
              </a:defRPr>
            </a:lvl9pPr>
          </a:lstStyle>
          <a:p>
            <a:fld id="{C4005DEB-CA48-4C40-8E0E-7C90099D8A1E}" type="slidenum">
              <a:rPr lang="en-US" altLang="en-US">
                <a:latin typeface="Calibri" charset="0"/>
              </a:rPr>
              <a:pPr/>
              <a:t>13</a:t>
            </a:fld>
            <a:endParaRPr lang="en-US" altLang="en-US">
              <a:latin typeface="Calibri" charset="0"/>
            </a:endParaRPr>
          </a:p>
        </p:txBody>
      </p:sp>
    </p:spTree>
    <p:extLst>
      <p:ext uri="{BB962C8B-B14F-4D97-AF65-F5344CB8AC3E}">
        <p14:creationId xmlns:p14="http://schemas.microsoft.com/office/powerpoint/2010/main" val="1867912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a:t>The above examples play on everyday symbols people normally wouldn’t think twice about. By subtly changing their meaning, the ordinary becomes extraordinary, and takes on significance beyond what is expected. Respectively, the above signs deal with complex issues of political asylum in Australia and the contentious Iraq War.culture jamming is subvertising.</a:t>
            </a: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Rounded MT Bold" charset="0"/>
                <a:ea typeface="ＭＳ Ｐゴシック" charset="-128"/>
              </a:defRPr>
            </a:lvl1pPr>
            <a:lvl2pPr marL="37931725" indent="-37474525">
              <a:defRPr>
                <a:solidFill>
                  <a:schemeClr val="tx1"/>
                </a:solidFill>
                <a:latin typeface="Arial Rounded MT Bold" charset="0"/>
                <a:ea typeface="ＭＳ Ｐゴシック" charset="-128"/>
              </a:defRPr>
            </a:lvl2pPr>
            <a:lvl3pPr>
              <a:defRPr>
                <a:solidFill>
                  <a:schemeClr val="tx1"/>
                </a:solidFill>
                <a:latin typeface="Arial Rounded MT Bold" charset="0"/>
                <a:ea typeface="ＭＳ Ｐゴシック" charset="-128"/>
              </a:defRPr>
            </a:lvl3pPr>
            <a:lvl4pPr>
              <a:defRPr>
                <a:solidFill>
                  <a:schemeClr val="tx1"/>
                </a:solidFill>
                <a:latin typeface="Arial Rounded MT Bold" charset="0"/>
                <a:ea typeface="ＭＳ Ｐゴシック" charset="-128"/>
              </a:defRPr>
            </a:lvl4pPr>
            <a:lvl5pPr>
              <a:defRPr>
                <a:solidFill>
                  <a:schemeClr val="tx1"/>
                </a:solidFill>
                <a:latin typeface="Arial Rounded MT Bold" charset="0"/>
                <a:ea typeface="ＭＳ Ｐゴシック" charset="-128"/>
              </a:defRPr>
            </a:lvl5pPr>
            <a:lvl6pPr marL="457200" fontAlgn="base">
              <a:spcBef>
                <a:spcPct val="0"/>
              </a:spcBef>
              <a:spcAft>
                <a:spcPct val="0"/>
              </a:spcAft>
              <a:defRPr>
                <a:solidFill>
                  <a:schemeClr val="tx1"/>
                </a:solidFill>
                <a:latin typeface="Arial Rounded MT Bold" charset="0"/>
                <a:ea typeface="ＭＳ Ｐゴシック" charset="-128"/>
              </a:defRPr>
            </a:lvl6pPr>
            <a:lvl7pPr marL="914400" fontAlgn="base">
              <a:spcBef>
                <a:spcPct val="0"/>
              </a:spcBef>
              <a:spcAft>
                <a:spcPct val="0"/>
              </a:spcAft>
              <a:defRPr>
                <a:solidFill>
                  <a:schemeClr val="tx1"/>
                </a:solidFill>
                <a:latin typeface="Arial Rounded MT Bold" charset="0"/>
                <a:ea typeface="ＭＳ Ｐゴシック" charset="-128"/>
              </a:defRPr>
            </a:lvl7pPr>
            <a:lvl8pPr marL="1371600" fontAlgn="base">
              <a:spcBef>
                <a:spcPct val="0"/>
              </a:spcBef>
              <a:spcAft>
                <a:spcPct val="0"/>
              </a:spcAft>
              <a:defRPr>
                <a:solidFill>
                  <a:schemeClr val="tx1"/>
                </a:solidFill>
                <a:latin typeface="Arial Rounded MT Bold" charset="0"/>
                <a:ea typeface="ＭＳ Ｐゴシック" charset="-128"/>
              </a:defRPr>
            </a:lvl8pPr>
            <a:lvl9pPr marL="1828800" fontAlgn="base">
              <a:spcBef>
                <a:spcPct val="0"/>
              </a:spcBef>
              <a:spcAft>
                <a:spcPct val="0"/>
              </a:spcAft>
              <a:defRPr>
                <a:solidFill>
                  <a:schemeClr val="tx1"/>
                </a:solidFill>
                <a:latin typeface="Arial Rounded MT Bold" charset="0"/>
                <a:ea typeface="ＭＳ Ｐゴシック" charset="-128"/>
              </a:defRPr>
            </a:lvl9pPr>
          </a:lstStyle>
          <a:p>
            <a:fld id="{CCA42F61-D1E9-BC41-855E-A5016F6520B5}" type="slidenum">
              <a:rPr lang="en-US" altLang="en-US">
                <a:latin typeface="Calibri" charset="0"/>
              </a:rPr>
              <a:pPr/>
              <a:t>20</a:t>
            </a:fld>
            <a:endParaRPr lang="en-US" altLang="en-US">
              <a:latin typeface="Calibri" charset="0"/>
            </a:endParaRPr>
          </a:p>
        </p:txBody>
      </p:sp>
    </p:spTree>
    <p:extLst>
      <p:ext uri="{BB962C8B-B14F-4D97-AF65-F5344CB8AC3E}">
        <p14:creationId xmlns:p14="http://schemas.microsoft.com/office/powerpoint/2010/main" val="2113490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93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n-US" altLang="en-US">
              <a:ea typeface="ＭＳ Ｐゴシック" charset="-128"/>
            </a:endParaRP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fld id="{6D4B9A3B-45D2-F147-899C-DFE80C0B2D3D}" type="slidenum">
              <a:rPr lang="en-US" altLang="en-US" sz="1200"/>
              <a:pPr eaLnBrk="1" hangingPunct="1"/>
              <a:t>22</a:t>
            </a:fld>
            <a:endParaRPr lang="en-US" altLang="en-US" sz="1200"/>
          </a:p>
        </p:txBody>
      </p:sp>
    </p:spTree>
    <p:extLst>
      <p:ext uri="{BB962C8B-B14F-4D97-AF65-F5344CB8AC3E}">
        <p14:creationId xmlns:p14="http://schemas.microsoft.com/office/powerpoint/2010/main" val="17672156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Yes Men strike again. Impersonating a Dow Chemical spokesman on BBC, "Jude </a:t>
            </a:r>
            <a:r>
              <a:rPr lang="en-US" dirty="0" err="1" smtClean="0"/>
              <a:t>Finisterra</a:t>
            </a:r>
            <a:r>
              <a:rPr lang="en-US" dirty="0" smtClean="0"/>
              <a:t>" promises a huge compensation for the thousands of victims of the Bhopal disaster in which Dow Chemical's subsidiary Union Carbide India was responsible for in 1984.</a:t>
            </a:r>
            <a:endParaRPr lang="en-US" dirty="0"/>
          </a:p>
        </p:txBody>
      </p:sp>
      <p:sp>
        <p:nvSpPr>
          <p:cNvPr id="4" name="Slide Number Placeholder 3"/>
          <p:cNvSpPr>
            <a:spLocks noGrp="1"/>
          </p:cNvSpPr>
          <p:nvPr>
            <p:ph type="sldNum" sz="quarter" idx="10"/>
          </p:nvPr>
        </p:nvSpPr>
        <p:spPr/>
        <p:txBody>
          <a:bodyPr/>
          <a:lstStyle/>
          <a:p>
            <a:fld id="{3AEBAD63-24C9-B749-BE91-ED66A8A346BB}" type="slidenum">
              <a:rPr lang="en-US" smtClean="0"/>
              <a:t>25</a:t>
            </a:fld>
            <a:endParaRPr lang="en-US"/>
          </a:p>
        </p:txBody>
      </p:sp>
    </p:spTree>
    <p:extLst>
      <p:ext uri="{BB962C8B-B14F-4D97-AF65-F5344CB8AC3E}">
        <p14:creationId xmlns:p14="http://schemas.microsoft.com/office/powerpoint/2010/main" val="244243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ＭＳ Ｐゴシック" charset="-128"/>
              </a:rPr>
              <a:t>corpo di marmo by federico borghi cc by sa</a:t>
            </a:r>
          </a:p>
        </p:txBody>
      </p:sp>
      <p:sp>
        <p:nvSpPr>
          <p:cNvPr id="4" name="Slide Number Placeholder 3"/>
          <p:cNvSpPr>
            <a:spLocks noGrp="1"/>
          </p:cNvSpPr>
          <p:nvPr>
            <p:ph type="sldNum" sz="quarter" idx="5"/>
          </p:nvPr>
        </p:nvSpPr>
        <p:spPr/>
        <p:txBody>
          <a:bodyP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eaLnBrk="1" hangingPunct="1"/>
            <a:fld id="{A5E8F1AB-8C3E-9040-B4B4-38908FB2CEBA}" type="slidenum">
              <a:rPr lang="en-US" altLang="en-US" sz="1200"/>
              <a:pPr eaLnBrk="1" hangingPunct="1"/>
              <a:t>26</a:t>
            </a:fld>
            <a:endParaRPr lang="en-US" altLang="en-US" sz="1200"/>
          </a:p>
        </p:txBody>
      </p:sp>
    </p:spTree>
    <p:extLst>
      <p:ext uri="{BB962C8B-B14F-4D97-AF65-F5344CB8AC3E}">
        <p14:creationId xmlns:p14="http://schemas.microsoft.com/office/powerpoint/2010/main" val="967501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1EB263F-ACFB-4A43-A841-91682C5B1187}" type="datetimeFigureOut">
              <a:rPr lang="en-US" smtClean="0"/>
              <a:t>10/19/16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07A924-F744-DE4A-BE32-99232E2C532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1EB263F-ACFB-4A43-A841-91682C5B1187}" type="datetimeFigureOut">
              <a:rPr lang="en-US" smtClean="0"/>
              <a:t>10/19/16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07A924-F744-DE4A-BE32-99232E2C532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1EB263F-ACFB-4A43-A841-91682C5B1187}" type="datetimeFigureOut">
              <a:rPr lang="en-US" smtClean="0"/>
              <a:t>10/19/16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07A924-F744-DE4A-BE32-99232E2C5324}"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1EB263F-ACFB-4A43-A841-91682C5B1187}" type="datetimeFigureOut">
              <a:rPr lang="en-US" smtClean="0"/>
              <a:t>10/19/16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07A924-F744-DE4A-BE32-99232E2C5324}"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EB263F-ACFB-4A43-A841-91682C5B1187}" type="datetimeFigureOut">
              <a:rPr lang="en-US" smtClean="0"/>
              <a:t>10/19/16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07A924-F744-DE4A-BE32-99232E2C5324}"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1EB263F-ACFB-4A43-A841-91682C5B1187}" type="datetimeFigureOut">
              <a:rPr lang="en-US" smtClean="0"/>
              <a:t>10/19/16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07A924-F744-DE4A-BE32-99232E2C5324}"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1EB263F-ACFB-4A43-A841-91682C5B1187}" type="datetimeFigureOut">
              <a:rPr lang="en-US" smtClean="0"/>
              <a:t>10/19/16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07A924-F744-DE4A-BE32-99232E2C5324}"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1EB263F-ACFB-4A43-A841-91682C5B1187}" type="datetimeFigureOut">
              <a:rPr lang="en-US" smtClean="0"/>
              <a:t>10/19/16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07A924-F744-DE4A-BE32-99232E2C5324}"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EB263F-ACFB-4A43-A841-91682C5B1187}" type="datetimeFigureOut">
              <a:rPr lang="en-US" smtClean="0"/>
              <a:t>10/19/16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07A924-F744-DE4A-BE32-99232E2C532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EB263F-ACFB-4A43-A841-91682C5B1187}" type="datetimeFigureOut">
              <a:rPr lang="en-US" smtClean="0"/>
              <a:t>10/19/16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07A924-F744-DE4A-BE32-99232E2C5324}"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EB263F-ACFB-4A43-A841-91682C5B1187}" type="datetimeFigureOut">
              <a:rPr lang="en-US" smtClean="0"/>
              <a:t>10/19/16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07A924-F744-DE4A-BE32-99232E2C5324}"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EB263F-ACFB-4A43-A841-91682C5B1187}" type="datetimeFigureOut">
              <a:rPr lang="en-US" smtClean="0"/>
              <a:t>10/19/16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07A924-F744-DE4A-BE32-99232E2C5324}" type="slidenum">
              <a:rPr lang="en-US" smtClean="0"/>
              <a:t>‹#›</a:t>
            </a:fld>
            <a:endParaRPr lang="en-US"/>
          </a:p>
        </p:txBody>
      </p:sp>
    </p:spTree>
    <p:extLst>
      <p:ext uri="{BB962C8B-B14F-4D97-AF65-F5344CB8AC3E}">
        <p14:creationId xmlns:p14="http://schemas.microsoft.com/office/powerpoint/2010/main" val="8892494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5.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6.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7.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8.tif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9.tif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0.tif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2.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8.xml"/><Relationship Id="rId5" Type="http://schemas.openxmlformats.org/officeDocument/2006/relationships/image" Target="../media/image17.png"/><Relationship Id="rId1" Type="http://schemas.microsoft.com/office/2007/relationships/media" Target="../media/media2.mp4"/><Relationship Id="rId2" Type="http://schemas.openxmlformats.org/officeDocument/2006/relationships/video" Target="../media/media2.mp4"/></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1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6.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7.tif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4.xml"/><Relationship Id="rId5" Type="http://schemas.openxmlformats.org/officeDocument/2006/relationships/image" Target="../media/image30.png"/><Relationship Id="rId1" Type="http://schemas.microsoft.com/office/2007/relationships/media" Target="../media/media3.mp4"/><Relationship Id="rId2" Type="http://schemas.openxmlformats.org/officeDocument/2006/relationships/video" Target="../media/media3.mp4"/></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2.jpe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17.xml"/><Relationship Id="rId5" Type="http://schemas.openxmlformats.org/officeDocument/2006/relationships/image" Target="../media/image33.png"/><Relationship Id="rId1" Type="http://schemas.microsoft.com/office/2007/relationships/media" Target="../media/media4.mp4"/><Relationship Id="rId2" Type="http://schemas.openxmlformats.org/officeDocument/2006/relationships/video" Target="../media/media4.mp4"/></Relationships>
</file>

<file path=ppt/slides/_rels/slide44.xml.rels><?xml version="1.0" encoding="UTF-8" standalone="yes"?>
<Relationships xmlns="http://schemas.openxmlformats.org/package/2006/relationships"><Relationship Id="rId3" Type="http://schemas.openxmlformats.org/officeDocument/2006/relationships/hyperlink" Target="http://www.flickr.com/" TargetMode="External"/><Relationship Id="rId4" Type="http://schemas.openxmlformats.org/officeDocument/2006/relationships/hyperlink" Target="http://creativecommons.org/licenses/by-nc-sa/2.5/se/" TargetMode="External"/><Relationship Id="rId5" Type="http://schemas.openxmlformats.org/officeDocument/2006/relationships/hyperlink" Target="http://www.slideshare.net/klang" TargetMode="External"/><Relationship Id="rId1" Type="http://schemas.openxmlformats.org/officeDocument/2006/relationships/slideLayout" Target="../slideLayouts/slideLayout2.xml"/><Relationship Id="rId2" Type="http://schemas.openxmlformats.org/officeDocument/2006/relationships/image" Target="../media/image3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3.xml"/><Relationship Id="rId5" Type="http://schemas.openxmlformats.org/officeDocument/2006/relationships/image" Target="../media/image1.png"/><Relationship Id="rId1" Type="http://schemas.microsoft.com/office/2007/relationships/media" Target="../media/media1.mp4"/><Relationship Id="rId2" Type="http://schemas.openxmlformats.org/officeDocument/2006/relationships/video" Target="../media/media1.mp4"/></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Activism, Counter Culture &amp; Culture Jamming</a:t>
            </a:r>
            <a:endParaRPr lang="en-US" dirty="0"/>
          </a:p>
        </p:txBody>
      </p:sp>
      <p:sp>
        <p:nvSpPr>
          <p:cNvPr id="3" name="Text Placeholder 2"/>
          <p:cNvSpPr>
            <a:spLocks noGrp="1"/>
          </p:cNvSpPr>
          <p:nvPr>
            <p:ph type="body" idx="1"/>
          </p:nvPr>
        </p:nvSpPr>
        <p:spPr/>
        <p:txBody>
          <a:bodyPr/>
          <a:lstStyle/>
          <a:p>
            <a:r>
              <a:rPr lang="en-US" dirty="0" smtClean="0"/>
              <a:t>Mathias Klang</a:t>
            </a:r>
          </a:p>
          <a:p>
            <a:r>
              <a:rPr lang="en-US" dirty="0" smtClean="0"/>
              <a:t>@</a:t>
            </a:r>
            <a:r>
              <a:rPr lang="en-US" dirty="0" err="1" smtClean="0"/>
              <a:t>klangable</a:t>
            </a:r>
            <a:endParaRPr lang="en-US" dirty="0" smtClean="0"/>
          </a:p>
          <a:p>
            <a:r>
              <a:rPr lang="en-US" dirty="0" err="1" smtClean="0"/>
              <a:t>klang@umb.edu</a:t>
            </a:r>
            <a:endParaRPr lang="en-US" dirty="0"/>
          </a:p>
        </p:txBody>
      </p:sp>
    </p:spTree>
    <p:extLst>
      <p:ext uri="{BB962C8B-B14F-4D97-AF65-F5344CB8AC3E}">
        <p14:creationId xmlns:p14="http://schemas.microsoft.com/office/powerpoint/2010/main" val="379179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0" y="157956"/>
            <a:ext cx="9144000" cy="6700044"/>
          </a:xfrm>
          <a:prstGeom prst="rect">
            <a:avLst/>
          </a:prstGeom>
        </p:spPr>
      </p:pic>
    </p:spTree>
    <p:extLst>
      <p:ext uri="{BB962C8B-B14F-4D97-AF65-F5344CB8AC3E}">
        <p14:creationId xmlns:p14="http://schemas.microsoft.com/office/powerpoint/2010/main" val="1440080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d35.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98330" cy="6858000"/>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88801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Alternate Message</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805313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712788" y="1371600"/>
            <a:ext cx="8659812" cy="1447800"/>
          </a:xfrm>
        </p:spPr>
        <p:txBody>
          <a:bodyPr/>
          <a:lstStyle/>
          <a:p>
            <a:r>
              <a:rPr lang="en-US" altLang="en-US" b="1"/>
              <a:t>Types of Cultural Jamming</a:t>
            </a:r>
            <a:endParaRPr lang="en-US" altLang="en-US" sz="1800"/>
          </a:p>
        </p:txBody>
      </p:sp>
      <p:sp>
        <p:nvSpPr>
          <p:cNvPr id="3" name="Content Placeholder 2"/>
          <p:cNvSpPr>
            <a:spLocks noGrp="1"/>
          </p:cNvSpPr>
          <p:nvPr>
            <p:ph idx="1"/>
          </p:nvPr>
        </p:nvSpPr>
        <p:spPr>
          <a:xfrm>
            <a:off x="712788" y="3011488"/>
            <a:ext cx="7212012" cy="3389312"/>
          </a:xfrm>
        </p:spPr>
        <p:txBody>
          <a:bodyPr/>
          <a:lstStyle/>
          <a:p>
            <a:r>
              <a:rPr lang="en-US" altLang="en-US">
                <a:effectLst>
                  <a:outerShdw blurRad="38100" dist="38100" dir="2700000" algn="tl">
                    <a:srgbClr val="C0C0C0"/>
                  </a:outerShdw>
                </a:effectLst>
              </a:rPr>
              <a:t>Social: Of course, some culture jams are playful in nature and target society in general, being satirically oriented at anything from a holiday to a particular political leader or recognizable symbol.</a:t>
            </a:r>
          </a:p>
        </p:txBody>
      </p:sp>
    </p:spTree>
    <p:extLst>
      <p:ext uri="{BB962C8B-B14F-4D97-AF65-F5344CB8AC3E}">
        <p14:creationId xmlns:p14="http://schemas.microsoft.com/office/powerpoint/2010/main" val="728140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Text Placeholder 4"/>
          <p:cNvSpPr>
            <a:spLocks noGrp="1"/>
          </p:cNvSpPr>
          <p:nvPr>
            <p:ph type="body" idx="1"/>
          </p:nvPr>
        </p:nvSpPr>
        <p:spPr/>
        <p:txBody>
          <a:bodyPr/>
          <a:lstStyle/>
          <a:p>
            <a:endParaRPr lang="en-US"/>
          </a:p>
        </p:txBody>
      </p:sp>
      <p:pic>
        <p:nvPicPr>
          <p:cNvPr id="6" name="Picture 5" descr="subvertising-ad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97226" y="0"/>
            <a:ext cx="5793259" cy="6856242"/>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71836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17123" y="698643"/>
            <a:ext cx="9126877" cy="5476126"/>
          </a:xfrm>
          <a:prstGeom prst="rect">
            <a:avLst/>
          </a:prstGeom>
        </p:spPr>
      </p:pic>
    </p:spTree>
    <p:extLst>
      <p:ext uri="{BB962C8B-B14F-4D97-AF65-F5344CB8AC3E}">
        <p14:creationId xmlns:p14="http://schemas.microsoft.com/office/powerpoint/2010/main" val="1880014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1" y="-28120"/>
            <a:ext cx="9144001" cy="6920673"/>
          </a:xfrm>
          <a:prstGeom prst="rect">
            <a:avLst/>
          </a:prstGeom>
        </p:spPr>
      </p:pic>
    </p:spTree>
    <p:extLst>
      <p:ext uri="{BB962C8B-B14F-4D97-AF65-F5344CB8AC3E}">
        <p14:creationId xmlns:p14="http://schemas.microsoft.com/office/powerpoint/2010/main" val="14740132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2078583" y="0"/>
            <a:ext cx="4986834" cy="6858000"/>
          </a:xfrm>
          <a:prstGeom prst="rect">
            <a:avLst/>
          </a:prstGeom>
        </p:spPr>
      </p:pic>
    </p:spTree>
    <p:extLst>
      <p:ext uri="{BB962C8B-B14F-4D97-AF65-F5344CB8AC3E}">
        <p14:creationId xmlns:p14="http://schemas.microsoft.com/office/powerpoint/2010/main" val="5367367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43242_YArmY-M-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50307" y="18068"/>
            <a:ext cx="4833552" cy="6839932"/>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2295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sp>
        <p:nvSpPr>
          <p:cNvPr id="4" name="Shape 89"/>
          <p:cNvSpPr>
            <a:spLocks noChangeArrowheads="1"/>
          </p:cNvSpPr>
          <p:nvPr/>
        </p:nvSpPr>
        <p:spPr bwMode="auto">
          <a:xfrm>
            <a:off x="1023187" y="0"/>
            <a:ext cx="7088102" cy="68580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Tree>
    <p:extLst>
      <p:ext uri="{BB962C8B-B14F-4D97-AF65-F5344CB8AC3E}">
        <p14:creationId xmlns:p14="http://schemas.microsoft.com/office/powerpoint/2010/main" val="3295446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23888" y="4602009"/>
            <a:ext cx="7886700" cy="1035505"/>
          </a:xfrm>
        </p:spPr>
        <p:txBody>
          <a:bodyPr/>
          <a:lstStyle/>
          <a:p>
            <a:r>
              <a:rPr lang="en-US" dirty="0" smtClean="0"/>
              <a:t>What is </a:t>
            </a:r>
            <a:r>
              <a:rPr lang="en-US" smtClean="0"/>
              <a:t>Culture Jamming</a:t>
            </a:r>
            <a:endParaRPr lang="en-US"/>
          </a:p>
        </p:txBody>
      </p:sp>
      <p:sp>
        <p:nvSpPr>
          <p:cNvPr id="5" name="Text Placeholder 4"/>
          <p:cNvSpPr>
            <a:spLocks noGrp="1"/>
          </p:cNvSpPr>
          <p:nvPr>
            <p:ph type="body" idx="1"/>
          </p:nvPr>
        </p:nvSpPr>
        <p:spPr>
          <a:xfrm>
            <a:off x="623888" y="2831574"/>
            <a:ext cx="7886700" cy="1500187"/>
          </a:xfrm>
        </p:spPr>
        <p:txBody>
          <a:bodyPr>
            <a:normAutofit/>
          </a:bodyPr>
          <a:lstStyle/>
          <a:p>
            <a:r>
              <a:rPr lang="en-US" dirty="0"/>
              <a:t>A movement that "seeks to undermine the marketing rhetoric of multinational corporations, specifically through such practices as media hoaxing, corporate sabotage, billboard “liberation,” and trademark infringement. (Harold, p. 190)</a:t>
            </a:r>
          </a:p>
          <a:p>
            <a:endParaRPr lang="en-US" dirty="0"/>
          </a:p>
        </p:txBody>
      </p:sp>
    </p:spTree>
    <p:extLst>
      <p:ext uri="{BB962C8B-B14F-4D97-AF65-F5344CB8AC3E}">
        <p14:creationId xmlns:p14="http://schemas.microsoft.com/office/powerpoint/2010/main" val="17693279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712788" y="1371600"/>
            <a:ext cx="8659812" cy="1447800"/>
          </a:xfrm>
        </p:spPr>
        <p:txBody>
          <a:bodyPr/>
          <a:lstStyle/>
          <a:p>
            <a:r>
              <a:rPr lang="en-US" altLang="en-US" b="1"/>
              <a:t>Types of Cultural Jamming</a:t>
            </a:r>
            <a:endParaRPr lang="en-US" altLang="en-US" sz="1800"/>
          </a:p>
        </p:txBody>
      </p:sp>
      <p:sp>
        <p:nvSpPr>
          <p:cNvPr id="3" name="Content Placeholder 2"/>
          <p:cNvSpPr>
            <a:spLocks noGrp="1"/>
          </p:cNvSpPr>
          <p:nvPr>
            <p:ph idx="1"/>
          </p:nvPr>
        </p:nvSpPr>
        <p:spPr>
          <a:xfrm>
            <a:off x="712788" y="3011488"/>
            <a:ext cx="7212012" cy="3389312"/>
          </a:xfrm>
        </p:spPr>
        <p:txBody>
          <a:bodyPr/>
          <a:lstStyle/>
          <a:p>
            <a:r>
              <a:rPr lang="en-US" altLang="en-US">
                <a:effectLst>
                  <a:outerShdw blurRad="38100" dist="38100" dir="2700000" algn="tl">
                    <a:srgbClr val="C0C0C0"/>
                  </a:outerShdw>
                </a:effectLst>
              </a:rPr>
              <a:t>Political: Less common but equally powerful are political forms of culture jamming. </a:t>
            </a:r>
          </a:p>
          <a:p>
            <a:endParaRPr lang="en-US" altLang="en-US">
              <a:effectLst>
                <a:outerShdw blurRad="38100" dist="38100" dir="2700000" algn="tl">
                  <a:srgbClr val="C0C0C0"/>
                </a:outerShdw>
              </a:effectLst>
            </a:endParaRPr>
          </a:p>
        </p:txBody>
      </p:sp>
    </p:spTree>
    <p:extLst>
      <p:ext uri="{BB962C8B-B14F-4D97-AF65-F5344CB8AC3E}">
        <p14:creationId xmlns:p14="http://schemas.microsoft.com/office/powerpoint/2010/main" val="15648359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descr="wwffish-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838200"/>
            <a:ext cx="4267200" cy="5541963"/>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80516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0650" y="0"/>
            <a:ext cx="10287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p:txBody>
          <a:bodyPr rtlCol="0">
            <a:normAutofit/>
          </a:bodyPr>
          <a:lstStyle/>
          <a:p>
            <a:pPr eaLnBrk="1" fontAlgn="auto" hangingPunct="1">
              <a:spcAft>
                <a:spcPts val="0"/>
              </a:spcAft>
              <a:buFont typeface="Arial"/>
              <a:buNone/>
              <a:defRPr/>
            </a:pPr>
            <a:endParaRPr lang="en-US" smtClean="0">
              <a:ea typeface="+mn-ea"/>
              <a:cs typeface="+mn-cs"/>
            </a:endParaRPr>
          </a:p>
        </p:txBody>
      </p:sp>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8674294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5875"/>
            <a:ext cx="10683875" cy="687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rtlCol="0">
            <a:normAutofit/>
          </a:bodyPr>
          <a:lstStyle/>
          <a:p>
            <a:pPr eaLnBrk="1" fontAlgn="auto" hangingPunct="1">
              <a:spcAft>
                <a:spcPts val="0"/>
              </a:spcAft>
              <a:defRPr/>
            </a:pPr>
            <a:r>
              <a:rPr lang="en-US" cap="small" dirty="0" smtClean="0">
                <a:solidFill>
                  <a:schemeClr val="bg1"/>
                </a:solidFill>
                <a:ea typeface="+mj-ea"/>
                <a:cs typeface="+mj-cs"/>
              </a:rPr>
              <a:t>The ACE-bank Hoax (2006)</a:t>
            </a:r>
          </a:p>
        </p:txBody>
      </p:sp>
      <p:sp>
        <p:nvSpPr>
          <p:cNvPr id="3" name="Text Placeholder 2"/>
          <p:cNvSpPr>
            <a:spLocks noGrp="1"/>
          </p:cNvSpPr>
          <p:nvPr>
            <p:ph type="body" idx="1"/>
          </p:nvPr>
        </p:nvSpPr>
        <p:spPr/>
        <p:txBody>
          <a:bodyPr rtlCol="0">
            <a:normAutofit/>
          </a:bodyPr>
          <a:lstStyle/>
          <a:p>
            <a:pPr eaLnBrk="1" fontAlgn="auto" hangingPunct="1">
              <a:spcAft>
                <a:spcPts val="0"/>
              </a:spcAft>
              <a:buFont typeface="Arial"/>
              <a:buNone/>
              <a:defRPr/>
            </a:pPr>
            <a:r>
              <a:rPr lang="en-US" dirty="0" err="1" smtClean="0">
                <a:ea typeface="+mn-ea"/>
                <a:cs typeface="+mn-cs"/>
              </a:rPr>
              <a:t>Netwerk</a:t>
            </a:r>
            <a:r>
              <a:rPr lang="en-US" dirty="0" smtClean="0">
                <a:ea typeface="+mn-ea"/>
                <a:cs typeface="+mn-cs"/>
              </a:rPr>
              <a:t> </a:t>
            </a:r>
            <a:r>
              <a:rPr lang="en-US" dirty="0" err="1" smtClean="0">
                <a:ea typeface="+mn-ea"/>
                <a:cs typeface="+mn-cs"/>
              </a:rPr>
              <a:t>Vlaanderen</a:t>
            </a:r>
            <a:endParaRPr lang="en-US" dirty="0" smtClean="0">
              <a:ea typeface="+mn-ea"/>
              <a:cs typeface="+mn-cs"/>
            </a:endParaRPr>
          </a:p>
        </p:txBody>
      </p:sp>
    </p:spTree>
    <p:extLst>
      <p:ext uri="{BB962C8B-B14F-4D97-AF65-F5344CB8AC3E}">
        <p14:creationId xmlns:p14="http://schemas.microsoft.com/office/powerpoint/2010/main" val="11624988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rtlCol="0">
            <a:normAutofit/>
          </a:bodyPr>
          <a:lstStyle/>
          <a:p>
            <a:pPr eaLnBrk="1" fontAlgn="auto" hangingPunct="1">
              <a:spcAft>
                <a:spcPts val="0"/>
              </a:spcAft>
              <a:defRPr/>
            </a:pPr>
            <a:r>
              <a:rPr lang="en-US" cap="small" dirty="0" smtClean="0">
                <a:ea typeface="+mj-ea"/>
                <a:cs typeface="+mj-cs"/>
              </a:rPr>
              <a:t>Barbie Liberation Organization</a:t>
            </a:r>
          </a:p>
        </p:txBody>
      </p:sp>
      <p:sp>
        <p:nvSpPr>
          <p:cNvPr id="3" name="Text Placeholder 2"/>
          <p:cNvSpPr>
            <a:spLocks noGrp="1"/>
          </p:cNvSpPr>
          <p:nvPr>
            <p:ph type="body" idx="1"/>
          </p:nvPr>
        </p:nvSpPr>
        <p:spPr/>
        <p:txBody>
          <a:bodyPr rtlCol="0">
            <a:normAutofit/>
          </a:bodyPr>
          <a:lstStyle/>
          <a:p>
            <a:pPr eaLnBrk="1" fontAlgn="auto" hangingPunct="1">
              <a:spcAft>
                <a:spcPts val="0"/>
              </a:spcAft>
              <a:buFont typeface="Arial"/>
              <a:buNone/>
              <a:defRPr/>
            </a:pPr>
            <a:endParaRPr lang="en-US" smtClean="0">
              <a:ea typeface="+mn-ea"/>
              <a:cs typeface="+mn-cs"/>
            </a:endParaRPr>
          </a:p>
        </p:txBody>
      </p:sp>
    </p:spTree>
    <p:extLst>
      <p:ext uri="{BB962C8B-B14F-4D97-AF65-F5344CB8AC3E}">
        <p14:creationId xmlns:p14="http://schemas.microsoft.com/office/powerpoint/2010/main" val="3116826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5" name="Bhopal Disaster - BBC - The Yes Me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1895146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42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3" descr="corpo di marmo by federico borghi cc by s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55588" y="4779963"/>
            <a:ext cx="7772400" cy="1362075"/>
          </a:xfrm>
        </p:spPr>
        <p:txBody>
          <a:bodyPr>
            <a:normAutofit/>
          </a:bodyPr>
          <a:lstStyle/>
          <a:p>
            <a:pPr eaLnBrk="1" hangingPunct="1"/>
            <a:r>
              <a:rPr lang="en-US" altLang="en-US" cap="none">
                <a:ea typeface="ＭＳ Ｐゴシック" charset="-128"/>
              </a:rPr>
              <a:t>Majken Jul Sørensen</a:t>
            </a:r>
          </a:p>
        </p:txBody>
      </p:sp>
      <p:sp>
        <p:nvSpPr>
          <p:cNvPr id="3" name="Text Placeholder 2"/>
          <p:cNvSpPr>
            <a:spLocks noGrp="1"/>
          </p:cNvSpPr>
          <p:nvPr>
            <p:ph type="body" idx="1"/>
          </p:nvPr>
        </p:nvSpPr>
        <p:spPr>
          <a:xfrm>
            <a:off x="255588" y="349250"/>
            <a:ext cx="4629150" cy="4251325"/>
          </a:xfrm>
        </p:spPr>
        <p:txBody>
          <a:bodyPr>
            <a:noAutofit/>
          </a:bodyPr>
          <a:lstStyle/>
          <a:p>
            <a:pPr eaLnBrk="1" hangingPunct="1"/>
            <a:r>
              <a:rPr lang="en-US" altLang="en-US" sz="2400" i="1">
                <a:solidFill>
                  <a:schemeClr val="bg1"/>
                </a:solidFill>
                <a:ea typeface="ＭＳ Ｐゴシック" charset="-128"/>
              </a:rPr>
              <a:t>A humorous political stunt is a performance/action carried out in public which attempts to undermine a dominant discourse. It is either so confrontational that it cannot be ignored or involves a deception that blurs the line between performers and audiences. It includes or comments on a political incongruity in a way that is perceived as amusing by at least some people who did not initiate it. </a:t>
            </a:r>
            <a:endParaRPr lang="en-US" altLang="en-US" sz="2400">
              <a:solidFill>
                <a:schemeClr val="bg1"/>
              </a:solidFill>
              <a:ea typeface="ＭＳ Ｐゴシック" charset="-128"/>
            </a:endParaRPr>
          </a:p>
        </p:txBody>
      </p:sp>
    </p:spTree>
    <p:extLst>
      <p:ext uri="{BB962C8B-B14F-4D97-AF65-F5344CB8AC3E}">
        <p14:creationId xmlns:p14="http://schemas.microsoft.com/office/powerpoint/2010/main" val="9523509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65150" y="5495925"/>
            <a:ext cx="7772400" cy="1362075"/>
          </a:xfrm>
        </p:spPr>
        <p:txBody>
          <a:bodyPr rtlCol="0">
            <a:normAutofit fontScale="90000"/>
          </a:bodyPr>
          <a:lstStyle/>
          <a:p>
            <a:pPr eaLnBrk="1" fontAlgn="auto" hangingPunct="1">
              <a:spcAft>
                <a:spcPts val="0"/>
              </a:spcAft>
              <a:defRPr/>
            </a:pPr>
            <a:r>
              <a:rPr lang="en-US" cap="small" dirty="0" smtClean="0">
                <a:ea typeface="+mj-ea"/>
                <a:cs typeface="+mj-cs"/>
              </a:rPr>
              <a:t>The </a:t>
            </a:r>
            <a:r>
              <a:rPr lang="en-US" cap="small" dirty="0" err="1" smtClean="0">
                <a:ea typeface="+mj-ea"/>
                <a:cs typeface="+mj-cs"/>
              </a:rPr>
              <a:t>Snatchel</a:t>
            </a:r>
            <a:r>
              <a:rPr lang="en-US" cap="small" dirty="0" smtClean="0">
                <a:ea typeface="+mj-ea"/>
                <a:cs typeface="+mj-cs"/>
              </a:rPr>
              <a:t> Project</a:t>
            </a:r>
            <a:br>
              <a:rPr lang="en-US" cap="small" dirty="0" smtClean="0">
                <a:ea typeface="+mj-ea"/>
                <a:cs typeface="+mj-cs"/>
              </a:rPr>
            </a:br>
            <a:endParaRPr lang="en-US" cap="small" dirty="0" smtClean="0">
              <a:ea typeface="+mj-ea"/>
              <a:cs typeface="+mj-cs"/>
            </a:endParaRPr>
          </a:p>
        </p:txBody>
      </p:sp>
      <p:sp>
        <p:nvSpPr>
          <p:cNvPr id="3" name="Text Placeholder 2"/>
          <p:cNvSpPr>
            <a:spLocks noGrp="1"/>
          </p:cNvSpPr>
          <p:nvPr>
            <p:ph type="body" idx="1"/>
          </p:nvPr>
        </p:nvSpPr>
        <p:spPr/>
        <p:txBody>
          <a:bodyPr rtlCol="0">
            <a:normAutofit/>
          </a:bodyPr>
          <a:lstStyle/>
          <a:p>
            <a:pPr eaLnBrk="1" fontAlgn="auto" hangingPunct="1">
              <a:spcAft>
                <a:spcPts val="0"/>
              </a:spcAft>
              <a:buFont typeface="Arial"/>
              <a:buNone/>
              <a:defRPr/>
            </a:pPr>
            <a:endParaRPr lang="en-US" smtClean="0">
              <a:ea typeface="+mn-ea"/>
              <a:cs typeface="+mn-cs"/>
            </a:endParaRPr>
          </a:p>
        </p:txBody>
      </p:sp>
    </p:spTree>
    <p:extLst>
      <p:ext uri="{BB962C8B-B14F-4D97-AF65-F5344CB8AC3E}">
        <p14:creationId xmlns:p14="http://schemas.microsoft.com/office/powerpoint/2010/main" val="507454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0238" y="0"/>
            <a:ext cx="1038542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rtlCol="0">
            <a:normAutofit/>
          </a:bodyPr>
          <a:lstStyle/>
          <a:p>
            <a:pPr eaLnBrk="1" fontAlgn="auto" hangingPunct="1">
              <a:spcAft>
                <a:spcPts val="0"/>
              </a:spcAft>
              <a:defRPr/>
            </a:pPr>
            <a:r>
              <a:rPr lang="en-US" cap="small" dirty="0" smtClean="0">
                <a:ea typeface="+mj-ea"/>
                <a:cs typeface="+mj-cs"/>
              </a:rPr>
              <a:t>Glitter bombing</a:t>
            </a:r>
            <a:br>
              <a:rPr lang="en-US" cap="small" dirty="0" smtClean="0">
                <a:ea typeface="+mj-ea"/>
                <a:cs typeface="+mj-cs"/>
              </a:rPr>
            </a:br>
            <a:endParaRPr lang="en-US" cap="small" dirty="0" smtClean="0">
              <a:ea typeface="+mj-ea"/>
              <a:cs typeface="+mj-cs"/>
            </a:endParaRPr>
          </a:p>
        </p:txBody>
      </p:sp>
      <p:sp>
        <p:nvSpPr>
          <p:cNvPr id="3" name="Text Placeholder 2"/>
          <p:cNvSpPr>
            <a:spLocks noGrp="1"/>
          </p:cNvSpPr>
          <p:nvPr>
            <p:ph type="body" idx="1"/>
          </p:nvPr>
        </p:nvSpPr>
        <p:spPr/>
        <p:txBody>
          <a:bodyPr rtlCol="0">
            <a:normAutofit/>
          </a:bodyPr>
          <a:lstStyle/>
          <a:p>
            <a:pPr eaLnBrk="1" fontAlgn="auto" hangingPunct="1">
              <a:spcAft>
                <a:spcPts val="0"/>
              </a:spcAft>
              <a:buFont typeface="Arial"/>
              <a:buNone/>
              <a:defRPr/>
            </a:pPr>
            <a:endParaRPr lang="en-US" smtClean="0">
              <a:ea typeface="+mn-ea"/>
              <a:cs typeface="+mn-cs"/>
            </a:endParaRPr>
          </a:p>
        </p:txBody>
      </p:sp>
    </p:spTree>
    <p:extLst>
      <p:ext uri="{BB962C8B-B14F-4D97-AF65-F5344CB8AC3E}">
        <p14:creationId xmlns:p14="http://schemas.microsoft.com/office/powerpoint/2010/main" val="32839215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1"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261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rtlCol="0">
            <a:normAutofit/>
          </a:bodyPr>
          <a:lstStyle/>
          <a:p>
            <a:pPr eaLnBrk="1" fontAlgn="auto" hangingPunct="1">
              <a:spcAft>
                <a:spcPts val="0"/>
              </a:spcAft>
              <a:defRPr/>
            </a:pPr>
            <a:r>
              <a:rPr lang="en-US" cap="small" dirty="0" smtClean="0">
                <a:ea typeface="+mj-ea"/>
                <a:cs typeface="+mj-cs"/>
              </a:rPr>
              <a:t>Teddy bears over Belarus </a:t>
            </a:r>
          </a:p>
        </p:txBody>
      </p:sp>
      <p:sp>
        <p:nvSpPr>
          <p:cNvPr id="3" name="Text Placeholder 2"/>
          <p:cNvSpPr>
            <a:spLocks noGrp="1"/>
          </p:cNvSpPr>
          <p:nvPr>
            <p:ph type="body" idx="1"/>
          </p:nvPr>
        </p:nvSpPr>
        <p:spPr/>
        <p:txBody>
          <a:bodyPr rtlCol="0">
            <a:normAutofit/>
          </a:bodyPr>
          <a:lstStyle/>
          <a:p>
            <a:pPr eaLnBrk="1" fontAlgn="auto" hangingPunct="1">
              <a:spcAft>
                <a:spcPts val="0"/>
              </a:spcAft>
              <a:buFont typeface="Arial"/>
              <a:buNone/>
              <a:defRPr/>
            </a:pPr>
            <a:endParaRPr lang="en-US" smtClean="0">
              <a:ea typeface="+mn-ea"/>
              <a:cs typeface="+mn-cs"/>
            </a:endParaRPr>
          </a:p>
        </p:txBody>
      </p:sp>
    </p:spTree>
    <p:extLst>
      <p:ext uri="{BB962C8B-B14F-4D97-AF65-F5344CB8AC3E}">
        <p14:creationId xmlns:p14="http://schemas.microsoft.com/office/powerpoint/2010/main" val="6594271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a:t>Culture jamming (sometimes guerrilla communication) is a tactic used by many anti-consumerist social movements to disrupt or subvert media culture and its mainstream cultural institutions, including corporate advertising.</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532895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Political Activism</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587758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0"/>
            <a:ext cx="8227979" cy="6858000"/>
          </a:xfrm>
          <a:prstGeom prst="rect">
            <a:avLst/>
          </a:prstGeom>
        </p:spPr>
      </p:pic>
    </p:spTree>
    <p:extLst>
      <p:ext uri="{BB962C8B-B14F-4D97-AF65-F5344CB8AC3E}">
        <p14:creationId xmlns:p14="http://schemas.microsoft.com/office/powerpoint/2010/main" val="2613510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Redirecting Google searches</a:t>
            </a:r>
            <a:endParaRPr lang="en-US" dirty="0"/>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2" y="112735"/>
            <a:ext cx="9144000" cy="6486384"/>
          </a:xfrm>
          <a:prstGeom prst="rect">
            <a:avLst/>
          </a:prstGeom>
        </p:spPr>
      </p:pic>
    </p:spTree>
    <p:extLst>
      <p:ext uri="{BB962C8B-B14F-4D97-AF65-F5344CB8AC3E}">
        <p14:creationId xmlns:p14="http://schemas.microsoft.com/office/powerpoint/2010/main" val="9103731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speaks in the public space?</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1889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endParaRPr lang="en-US" smtClean="0">
              <a:ea typeface="+mj-ea"/>
              <a:cs typeface="+mj-cs"/>
            </a:endParaRPr>
          </a:p>
        </p:txBody>
      </p:sp>
      <p:sp>
        <p:nvSpPr>
          <p:cNvPr id="3" name="Text Placeholder 2"/>
          <p:cNvSpPr>
            <a:spLocks noGrp="1"/>
          </p:cNvSpPr>
          <p:nvPr>
            <p:ph type="body" idx="1"/>
          </p:nvPr>
        </p:nvSpPr>
        <p:spPr/>
        <p:txBody>
          <a:bodyPr rtlCol="0">
            <a:normAutofit/>
          </a:bodyPr>
          <a:lstStyle/>
          <a:p>
            <a:pPr eaLnBrk="1" fontAlgn="auto" hangingPunct="1">
              <a:spcAft>
                <a:spcPts val="0"/>
              </a:spcAft>
              <a:buFont typeface="Arial"/>
              <a:buNone/>
              <a:defRPr/>
            </a:pPr>
            <a:endParaRPr lang="en-US" smtClean="0">
              <a:ea typeface="+mn-ea"/>
              <a:cs typeface="+mn-cs"/>
            </a:endParaRPr>
          </a:p>
        </p:txBody>
      </p:sp>
      <p:pic>
        <p:nvPicPr>
          <p:cNvPr id="73731" name="Picture 4" descr=" Artistic Political Speech by Cory M. Grenier CC BY S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47749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3" descr="Ad Space by Thomas Angermann CC BY NC S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91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rtlCol="0">
            <a:normAutofit/>
          </a:bodyPr>
          <a:lstStyle/>
          <a:p>
            <a:pPr eaLnBrk="1" fontAlgn="auto" hangingPunct="1">
              <a:spcAft>
                <a:spcPts val="0"/>
              </a:spcAft>
              <a:defRPr/>
            </a:pPr>
            <a:r>
              <a:rPr lang="en-US" cap="small" dirty="0" smtClean="0">
                <a:solidFill>
                  <a:schemeClr val="bg1"/>
                </a:solidFill>
                <a:ea typeface="+mj-ea"/>
                <a:cs typeface="+mj-cs"/>
              </a:rPr>
              <a:t>Clear Channel Outdoor Holdings</a:t>
            </a:r>
          </a:p>
        </p:txBody>
      </p:sp>
      <p:sp>
        <p:nvSpPr>
          <p:cNvPr id="61443" name="Text Placeholder 2"/>
          <p:cNvSpPr>
            <a:spLocks noGrp="1"/>
          </p:cNvSpPr>
          <p:nvPr>
            <p:ph type="body" idx="1"/>
          </p:nvPr>
        </p:nvSpPr>
        <p:spPr/>
        <p:txBody>
          <a:bodyPr/>
          <a:lstStyle/>
          <a:p>
            <a:pPr eaLnBrk="1" hangingPunct="1"/>
            <a:r>
              <a:rPr lang="en-US" altLang="en-US">
                <a:solidFill>
                  <a:schemeClr val="bg1"/>
                </a:solidFill>
                <a:ea typeface="ＭＳ Ｐゴシック" charset="-128"/>
              </a:rPr>
              <a:t>Worlds largest, operations in six of the seven continents</a:t>
            </a:r>
          </a:p>
        </p:txBody>
      </p:sp>
    </p:spTree>
    <p:extLst>
      <p:ext uri="{BB962C8B-B14F-4D97-AF65-F5344CB8AC3E}">
        <p14:creationId xmlns:p14="http://schemas.microsoft.com/office/powerpoint/2010/main" val="136476480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endParaRPr lang="en-US" smtClean="0">
              <a:ea typeface="+mj-ea"/>
              <a:cs typeface="+mj-cs"/>
            </a:endParaRPr>
          </a:p>
        </p:txBody>
      </p:sp>
      <p:sp>
        <p:nvSpPr>
          <p:cNvPr id="3" name="Text Placeholder 2"/>
          <p:cNvSpPr>
            <a:spLocks noGrp="1"/>
          </p:cNvSpPr>
          <p:nvPr>
            <p:ph type="body" idx="1"/>
          </p:nvPr>
        </p:nvSpPr>
        <p:spPr/>
        <p:txBody>
          <a:bodyPr rtlCol="0">
            <a:normAutofit/>
          </a:bodyPr>
          <a:lstStyle/>
          <a:p>
            <a:pPr eaLnBrk="1" fontAlgn="auto" hangingPunct="1">
              <a:spcAft>
                <a:spcPts val="0"/>
              </a:spcAft>
              <a:buFont typeface="Arial"/>
              <a:buNone/>
              <a:defRPr/>
            </a:pPr>
            <a:endParaRPr lang="en-US" smtClean="0">
              <a:ea typeface="+mn-ea"/>
              <a:cs typeface="+mn-cs"/>
            </a:endParaRPr>
          </a:p>
        </p:txBody>
      </p:sp>
      <p:pic>
        <p:nvPicPr>
          <p:cNvPr id="69635" name="Picture 4" descr=" Atheist Bus - Toronto by Atheist Bus Canada cc b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2790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64898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1" y="-197708"/>
            <a:ext cx="9183043" cy="7055708"/>
          </a:xfrm>
          <a:prstGeom prst="rect">
            <a:avLst/>
          </a:prstGeom>
        </p:spPr>
      </p:pic>
    </p:spTree>
    <p:extLst>
      <p:ext uri="{BB962C8B-B14F-4D97-AF65-F5344CB8AC3E}">
        <p14:creationId xmlns:p14="http://schemas.microsoft.com/office/powerpoint/2010/main" val="6121356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endParaRPr lang="en-US" smtClean="0">
              <a:ea typeface="+mj-ea"/>
              <a:cs typeface="+mj-cs"/>
            </a:endParaRPr>
          </a:p>
        </p:txBody>
      </p:sp>
      <p:sp>
        <p:nvSpPr>
          <p:cNvPr id="3" name="Text Placeholder 2"/>
          <p:cNvSpPr>
            <a:spLocks noGrp="1"/>
          </p:cNvSpPr>
          <p:nvPr>
            <p:ph type="body" idx="1"/>
          </p:nvPr>
        </p:nvSpPr>
        <p:spPr/>
        <p:txBody>
          <a:bodyPr rtlCol="0">
            <a:normAutofit/>
          </a:bodyPr>
          <a:lstStyle/>
          <a:p>
            <a:pPr eaLnBrk="1" fontAlgn="auto" hangingPunct="1">
              <a:spcAft>
                <a:spcPts val="0"/>
              </a:spcAft>
              <a:buFont typeface="Arial"/>
              <a:buNone/>
              <a:defRPr/>
            </a:pPr>
            <a:endParaRPr lang="en-US" smtClean="0">
              <a:ea typeface="+mn-ea"/>
              <a:cs typeface="+mn-cs"/>
            </a:endParaRPr>
          </a:p>
        </p:txBody>
      </p:sp>
      <p:pic>
        <p:nvPicPr>
          <p:cNvPr id="6349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155342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3" descr="mcVand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p:txBody>
          <a:bodyPr rtlCol="0">
            <a:normAutofit/>
          </a:bodyPr>
          <a:lstStyle/>
          <a:p>
            <a:pPr eaLnBrk="1" fontAlgn="auto" hangingPunct="1">
              <a:spcAft>
                <a:spcPts val="0"/>
              </a:spcAft>
              <a:buFont typeface="Arial"/>
              <a:buNone/>
              <a:defRPr/>
            </a:pPr>
            <a:endParaRPr lang="en-US" smtClean="0">
              <a:ea typeface="+mn-ea"/>
              <a:cs typeface="+mn-cs"/>
            </a:endParaRPr>
          </a:p>
        </p:txBody>
      </p:sp>
      <p:sp>
        <p:nvSpPr>
          <p:cNvPr id="4" name="Title 3"/>
          <p:cNvSpPr>
            <a:spLocks noGrp="1"/>
          </p:cNvSpPr>
          <p:nvPr>
            <p:ph type="title"/>
          </p:nvPr>
        </p:nvSpPr>
        <p:spPr/>
        <p:txBody>
          <a:bodyPr/>
          <a:lstStyle/>
          <a:p>
            <a:endParaRPr lang="en-US"/>
          </a:p>
        </p:txBody>
      </p:sp>
    </p:spTree>
    <p:extLst>
      <p:ext uri="{BB962C8B-B14F-4D97-AF65-F5344CB8AC3E}">
        <p14:creationId xmlns:p14="http://schemas.microsoft.com/office/powerpoint/2010/main" val="14844610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Appropriate the tools and media being used to create dangerous representations in the name of profit, and use them to undermine or subvert the </a:t>
            </a:r>
            <a:r>
              <a:rPr lang="en-US" sz="3600" dirty="0" smtClean="0"/>
              <a:t>original</a:t>
            </a:r>
            <a:endParaRPr lang="en-US" sz="3600"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254562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endParaRPr lang="en-US" smtClean="0">
              <a:ea typeface="+mj-ea"/>
              <a:cs typeface="+mj-cs"/>
            </a:endParaRPr>
          </a:p>
        </p:txBody>
      </p:sp>
      <p:sp>
        <p:nvSpPr>
          <p:cNvPr id="3" name="Text Placeholder 2"/>
          <p:cNvSpPr>
            <a:spLocks noGrp="1"/>
          </p:cNvSpPr>
          <p:nvPr>
            <p:ph type="body" idx="1"/>
          </p:nvPr>
        </p:nvSpPr>
        <p:spPr>
          <a:xfrm>
            <a:off x="722313" y="5375189"/>
            <a:ext cx="7772400" cy="1143086"/>
          </a:xfrm>
        </p:spPr>
        <p:txBody>
          <a:bodyPr rtlCol="0">
            <a:normAutofit/>
          </a:bodyPr>
          <a:lstStyle/>
          <a:p>
            <a:pPr>
              <a:defRPr/>
            </a:pPr>
            <a:r>
              <a:rPr lang="en-US" b="1"/>
              <a:t>Short Version of Sao Paolo Clean City Law </a:t>
            </a:r>
          </a:p>
          <a:p>
            <a:pPr eaLnBrk="1" fontAlgn="auto" hangingPunct="1">
              <a:spcAft>
                <a:spcPts val="0"/>
              </a:spcAft>
              <a:defRPr/>
            </a:pPr>
            <a:r>
              <a:rPr lang="en-US" dirty="0" smtClean="0">
                <a:ea typeface="+mn-ea"/>
                <a:cs typeface="+mn-cs"/>
              </a:rPr>
              <a:t>https</a:t>
            </a:r>
            <a:r>
              <a:rPr lang="en-US" dirty="0">
                <a:ea typeface="+mn-ea"/>
                <a:cs typeface="+mn-cs"/>
              </a:rPr>
              <a:t>://</a:t>
            </a:r>
            <a:r>
              <a:rPr lang="en-US" dirty="0" err="1">
                <a:ea typeface="+mn-ea"/>
                <a:cs typeface="+mn-cs"/>
              </a:rPr>
              <a:t>www.youtube.com</a:t>
            </a:r>
            <a:r>
              <a:rPr lang="en-US" dirty="0">
                <a:ea typeface="+mn-ea"/>
                <a:cs typeface="+mn-cs"/>
              </a:rPr>
              <a:t>/</a:t>
            </a:r>
            <a:r>
              <a:rPr lang="en-US" dirty="0" err="1">
                <a:ea typeface="+mn-ea"/>
                <a:cs typeface="+mn-cs"/>
              </a:rPr>
              <a:t>watch?v</a:t>
            </a:r>
            <a:r>
              <a:rPr lang="en-US" dirty="0">
                <a:ea typeface="+mn-ea"/>
                <a:cs typeface="+mn-cs"/>
              </a:rPr>
              <a:t>=G08h6HLBRD8</a:t>
            </a:r>
            <a:endParaRPr lang="en-US" dirty="0" smtClean="0">
              <a:ea typeface="+mn-ea"/>
              <a:cs typeface="+mn-cs"/>
            </a:endParaRPr>
          </a:p>
        </p:txBody>
      </p:sp>
      <p:pic>
        <p:nvPicPr>
          <p:cNvPr id="5" name="Short Version of Sao Paolo Clean City Law.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36016" y="78355"/>
            <a:ext cx="7062444" cy="5296834"/>
          </a:xfrm>
          <a:prstGeom prst="rect">
            <a:avLst/>
          </a:prstGeom>
        </p:spPr>
      </p:pic>
    </p:spTree>
    <p:extLst>
      <p:ext uri="{BB962C8B-B14F-4D97-AF65-F5344CB8AC3E}">
        <p14:creationId xmlns:p14="http://schemas.microsoft.com/office/powerpoint/2010/main" val="201955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75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3" descr="Otino Waa0206_filtered by Jonathan Assink CC BY N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213" y="0"/>
            <a:ext cx="1027747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rtlCol="0">
            <a:normAutofit/>
          </a:bodyPr>
          <a:lstStyle/>
          <a:p>
            <a:pPr eaLnBrk="1" fontAlgn="auto" hangingPunct="1">
              <a:spcAft>
                <a:spcPts val="0"/>
              </a:spcAft>
              <a:defRPr/>
            </a:pPr>
            <a:r>
              <a:rPr lang="en-US" cap="small" dirty="0" smtClean="0">
                <a:solidFill>
                  <a:schemeClr val="bg1"/>
                </a:solidFill>
                <a:ea typeface="+mj-ea"/>
                <a:cs typeface="+mj-cs"/>
              </a:rPr>
              <a:t>Baltimore Billboard Tax (2013)</a:t>
            </a:r>
          </a:p>
        </p:txBody>
      </p:sp>
      <p:sp>
        <p:nvSpPr>
          <p:cNvPr id="3" name="Text Placeholder 2"/>
          <p:cNvSpPr>
            <a:spLocks noGrp="1"/>
          </p:cNvSpPr>
          <p:nvPr>
            <p:ph type="body" idx="1"/>
          </p:nvPr>
        </p:nvSpPr>
        <p:spPr/>
        <p:txBody>
          <a:bodyPr rtlCol="0">
            <a:normAutofit/>
          </a:bodyPr>
          <a:lstStyle/>
          <a:p>
            <a:pPr eaLnBrk="1" fontAlgn="auto" hangingPunct="1">
              <a:spcAft>
                <a:spcPts val="0"/>
              </a:spcAft>
              <a:buFont typeface="Arial"/>
              <a:buNone/>
              <a:defRPr/>
            </a:pPr>
            <a:endParaRPr lang="en-US" smtClean="0">
              <a:ea typeface="+mn-ea"/>
              <a:cs typeface="+mn-cs"/>
            </a:endParaRPr>
          </a:p>
        </p:txBody>
      </p:sp>
    </p:spTree>
    <p:extLst>
      <p:ext uri="{BB962C8B-B14F-4D97-AF65-F5344CB8AC3E}">
        <p14:creationId xmlns:p14="http://schemas.microsoft.com/office/powerpoint/2010/main" val="170530928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3" descr="Geneva - Jardin anglais - Binoculars by dibaer cc by s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0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rtlCol="0">
            <a:normAutofit/>
          </a:bodyPr>
          <a:lstStyle/>
          <a:p>
            <a:pPr algn="r" eaLnBrk="1" fontAlgn="auto" hangingPunct="1">
              <a:spcAft>
                <a:spcPts val="0"/>
              </a:spcAft>
              <a:defRPr/>
            </a:pPr>
            <a:r>
              <a:rPr lang="en-US" cap="small" dirty="0" smtClean="0">
                <a:solidFill>
                  <a:schemeClr val="bg1"/>
                </a:solidFill>
                <a:ea typeface="+mj-ea"/>
                <a:cs typeface="+mj-cs"/>
              </a:rPr>
              <a:t>Surveillance </a:t>
            </a:r>
          </a:p>
        </p:txBody>
      </p:sp>
      <p:sp>
        <p:nvSpPr>
          <p:cNvPr id="3" name="Text Placeholder 2"/>
          <p:cNvSpPr>
            <a:spLocks noGrp="1"/>
          </p:cNvSpPr>
          <p:nvPr>
            <p:ph type="body" idx="1"/>
          </p:nvPr>
        </p:nvSpPr>
        <p:spPr/>
        <p:txBody>
          <a:bodyPr rtlCol="0">
            <a:normAutofit/>
          </a:bodyPr>
          <a:lstStyle/>
          <a:p>
            <a:pPr eaLnBrk="1" fontAlgn="auto" hangingPunct="1">
              <a:spcAft>
                <a:spcPts val="0"/>
              </a:spcAft>
              <a:buFont typeface="Arial"/>
              <a:buNone/>
              <a:defRPr/>
            </a:pPr>
            <a:endParaRPr lang="en-US" smtClean="0">
              <a:ea typeface="+mn-ea"/>
              <a:cs typeface="+mn-cs"/>
            </a:endParaRPr>
          </a:p>
        </p:txBody>
      </p:sp>
    </p:spTree>
    <p:extLst>
      <p:ext uri="{BB962C8B-B14F-4D97-AF65-F5344CB8AC3E}">
        <p14:creationId xmlns:p14="http://schemas.microsoft.com/office/powerpoint/2010/main" val="10532291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endParaRPr lang="en-US" dirty="0" smtClean="0">
              <a:ea typeface="+mj-ea"/>
              <a:cs typeface="+mj-cs"/>
            </a:endParaRPr>
          </a:p>
        </p:txBody>
      </p:sp>
      <p:sp>
        <p:nvSpPr>
          <p:cNvPr id="3" name="Text Placeholder 2"/>
          <p:cNvSpPr>
            <a:spLocks noGrp="1"/>
          </p:cNvSpPr>
          <p:nvPr>
            <p:ph type="body" idx="1"/>
          </p:nvPr>
        </p:nvSpPr>
        <p:spPr>
          <a:xfrm>
            <a:off x="722313" y="5869458"/>
            <a:ext cx="7772400" cy="863129"/>
          </a:xfrm>
        </p:spPr>
        <p:txBody>
          <a:bodyPr rtlCol="0">
            <a:normAutofit/>
          </a:bodyPr>
          <a:lstStyle/>
          <a:p>
            <a:pPr eaLnBrk="1" fontAlgn="auto" hangingPunct="1">
              <a:spcAft>
                <a:spcPts val="0"/>
              </a:spcAft>
              <a:defRPr/>
            </a:pPr>
            <a:r>
              <a:rPr lang="en-US" dirty="0">
                <a:ea typeface="+mn-ea"/>
                <a:cs typeface="+mn-cs"/>
              </a:rPr>
              <a:t>https://</a:t>
            </a:r>
            <a:r>
              <a:rPr lang="en-US" dirty="0" err="1">
                <a:ea typeface="+mn-ea"/>
                <a:cs typeface="+mn-cs"/>
              </a:rPr>
              <a:t>www.youtube.com</a:t>
            </a:r>
            <a:r>
              <a:rPr lang="en-US" dirty="0">
                <a:ea typeface="+mn-ea"/>
                <a:cs typeface="+mn-cs"/>
              </a:rPr>
              <a:t>/</a:t>
            </a:r>
            <a:r>
              <a:rPr lang="en-US" dirty="0" err="1">
                <a:ea typeface="+mn-ea"/>
                <a:cs typeface="+mn-cs"/>
              </a:rPr>
              <a:t>watch?v</a:t>
            </a:r>
            <a:r>
              <a:rPr lang="en-US" dirty="0">
                <a:ea typeface="+mn-ea"/>
                <a:cs typeface="+mn-cs"/>
              </a:rPr>
              <a:t>=RILTl8mxEnE</a:t>
            </a:r>
            <a:endParaRPr lang="en-US" dirty="0" smtClean="0">
              <a:ea typeface="+mn-ea"/>
              <a:cs typeface="+mn-cs"/>
            </a:endParaRPr>
          </a:p>
        </p:txBody>
      </p:sp>
      <p:pic>
        <p:nvPicPr>
          <p:cNvPr id="4" name="Surveillance Camera Players 198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08907" y="185739"/>
            <a:ext cx="7585805" cy="5689354"/>
          </a:xfrm>
          <a:prstGeom prst="rect">
            <a:avLst/>
          </a:prstGeom>
        </p:spPr>
      </p:pic>
    </p:spTree>
    <p:extLst>
      <p:ext uri="{BB962C8B-B14F-4D97-AF65-F5344CB8AC3E}">
        <p14:creationId xmlns:p14="http://schemas.microsoft.com/office/powerpoint/2010/main" val="926052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54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2" descr="self12.jpg"/>
          <p:cNvPicPr>
            <a:picLocks noChangeAspect="1"/>
          </p:cNvPicPr>
          <p:nvPr/>
        </p:nvPicPr>
        <p:blipFill>
          <a:blip r:embed="rId2">
            <a:alphaModFix amt="62000"/>
            <a:extLst>
              <a:ext uri="{28A0092B-C50C-407E-A947-70E740481C1C}">
                <a14:useLocalDpi xmlns:a14="http://schemas.microsoft.com/office/drawing/2010/main" val="0"/>
              </a:ext>
            </a:extLst>
          </a:blip>
          <a:srcRect/>
          <a:stretch>
            <a:fillRect/>
          </a:stretch>
        </p:blipFill>
        <p:spPr bwMode="auto">
          <a:xfrm>
            <a:off x="-23813" y="0"/>
            <a:ext cx="9167813" cy="6858000"/>
          </a:xfrm>
          <a:prstGeom prst="rect">
            <a:avLst/>
          </a:prstGeom>
          <a:noFill/>
          <a:ln>
            <a:noFill/>
          </a:ln>
          <a:extLst>
            <a:ext uri="{909E8E84-426E-40DD-AFC4-6F175D3DCCD1}">
              <a14:hiddenFill xmlns:a14="http://schemas.microsoft.com/office/drawing/2010/main">
                <a:solidFill>
                  <a:srgbClr val="FFFFFF">
                    <a:alpha val="61960"/>
                  </a:srgbClr>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ChangeArrowheads="1"/>
          </p:cNvSpPr>
          <p:nvPr/>
        </p:nvSpPr>
        <p:spPr bwMode="auto">
          <a:xfrm>
            <a:off x="4927600" y="2979738"/>
            <a:ext cx="4216400" cy="3878262"/>
          </a:xfrm>
          <a:prstGeom prst="rect">
            <a:avLst/>
          </a:prstGeom>
          <a:solidFill>
            <a:schemeClr val="bg1"/>
          </a:solidFill>
          <a:ln w="9525">
            <a:solidFill>
              <a:schemeClr val="bg1"/>
            </a:solidFill>
            <a:miter lim="800000"/>
            <a:headEnd/>
            <a:tailEnd/>
          </a:ln>
          <a:effectLst>
            <a:outerShdw blurRad="40000" dist="23000" dir="5400000" rotWithShape="0">
              <a:srgbClr val="000000">
                <a:alpha val="34999"/>
              </a:srgbClr>
            </a:outerShdw>
          </a:effectLst>
        </p:spPr>
        <p:txBody>
          <a:bodyPr anchor="ctr"/>
          <a:lstStyle>
            <a:lvl1pPr eaLnBrk="0" hangingPunct="0">
              <a:defRPr sz="2400">
                <a:solidFill>
                  <a:schemeClr val="tx1"/>
                </a:solidFill>
                <a:latin typeface="Calibri" charset="0"/>
                <a:ea typeface="ＭＳ Ｐゴシック" charset="-128"/>
              </a:defRPr>
            </a:lvl1pPr>
            <a:lvl2pPr marL="742950" indent="-285750" eaLnBrk="0" hangingPunct="0">
              <a:defRPr sz="2400">
                <a:solidFill>
                  <a:schemeClr val="tx1"/>
                </a:solidFill>
                <a:latin typeface="Calibri" charset="0"/>
                <a:ea typeface="ＭＳ Ｐゴシック" charset="-128"/>
              </a:defRPr>
            </a:lvl2pPr>
            <a:lvl3pPr marL="1143000" indent="-228600" eaLnBrk="0" hangingPunct="0">
              <a:defRPr sz="2400">
                <a:solidFill>
                  <a:schemeClr val="tx1"/>
                </a:solidFill>
                <a:latin typeface="Calibri" charset="0"/>
                <a:ea typeface="ＭＳ Ｐゴシック" charset="-128"/>
              </a:defRPr>
            </a:lvl3pPr>
            <a:lvl4pPr marL="1600200" indent="-228600" eaLnBrk="0" hangingPunct="0">
              <a:defRPr sz="2400">
                <a:solidFill>
                  <a:schemeClr val="tx1"/>
                </a:solidFill>
                <a:latin typeface="Calibri" charset="0"/>
                <a:ea typeface="ＭＳ Ｐゴシック" charset="-128"/>
              </a:defRPr>
            </a:lvl4pPr>
            <a:lvl5pPr marL="2057400" indent="-228600" eaLnBrk="0" hangingPunct="0">
              <a:defRPr sz="2400">
                <a:solidFill>
                  <a:schemeClr val="tx1"/>
                </a:solidFill>
                <a:latin typeface="Calibri" charset="0"/>
                <a:ea typeface="ＭＳ Ｐゴシック" charset="-128"/>
              </a:defRPr>
            </a:lvl5pPr>
            <a:lvl6pPr marL="2514600" indent="-228600" defTabSz="457200" eaLnBrk="0" fontAlgn="base" hangingPunct="0">
              <a:spcBef>
                <a:spcPct val="0"/>
              </a:spcBef>
              <a:spcAft>
                <a:spcPct val="0"/>
              </a:spcAft>
              <a:defRPr sz="2400">
                <a:solidFill>
                  <a:schemeClr val="tx1"/>
                </a:solidFill>
                <a:latin typeface="Calibri" charset="0"/>
                <a:ea typeface="ＭＳ Ｐゴシック" charset="-128"/>
              </a:defRPr>
            </a:lvl6pPr>
            <a:lvl7pPr marL="2971800" indent="-228600" defTabSz="457200" eaLnBrk="0" fontAlgn="base" hangingPunct="0">
              <a:spcBef>
                <a:spcPct val="0"/>
              </a:spcBef>
              <a:spcAft>
                <a:spcPct val="0"/>
              </a:spcAft>
              <a:defRPr sz="2400">
                <a:solidFill>
                  <a:schemeClr val="tx1"/>
                </a:solidFill>
                <a:latin typeface="Calibri" charset="0"/>
                <a:ea typeface="ＭＳ Ｐゴシック" charset="-128"/>
              </a:defRPr>
            </a:lvl7pPr>
            <a:lvl8pPr marL="3429000" indent="-228600" defTabSz="457200" eaLnBrk="0" fontAlgn="base" hangingPunct="0">
              <a:spcBef>
                <a:spcPct val="0"/>
              </a:spcBef>
              <a:spcAft>
                <a:spcPct val="0"/>
              </a:spcAft>
              <a:defRPr sz="2400">
                <a:solidFill>
                  <a:schemeClr val="tx1"/>
                </a:solidFill>
                <a:latin typeface="Calibri" charset="0"/>
                <a:ea typeface="ＭＳ Ｐゴシック" charset="-128"/>
              </a:defRPr>
            </a:lvl8pPr>
            <a:lvl9pPr marL="3886200" indent="-228600" defTabSz="457200" eaLnBrk="0" fontAlgn="base" hangingPunct="0">
              <a:spcBef>
                <a:spcPct val="0"/>
              </a:spcBef>
              <a:spcAft>
                <a:spcPct val="0"/>
              </a:spcAft>
              <a:defRPr sz="2400">
                <a:solidFill>
                  <a:schemeClr val="tx1"/>
                </a:solidFill>
                <a:latin typeface="Calibri" charset="0"/>
                <a:ea typeface="ＭＳ Ｐゴシック" charset="-128"/>
              </a:defRPr>
            </a:lvl9pPr>
          </a:lstStyle>
          <a:p>
            <a:pPr algn="ctr" eaLnBrk="1" hangingPunct="1"/>
            <a:endParaRPr lang="en-US" altLang="en-US" sz="1800">
              <a:solidFill>
                <a:srgbClr val="FFFFFF"/>
              </a:solidFill>
            </a:endParaRPr>
          </a:p>
        </p:txBody>
      </p:sp>
      <p:sp>
        <p:nvSpPr>
          <p:cNvPr id="88067" name="Content Placeholder 4"/>
          <p:cNvSpPr>
            <a:spLocks noGrp="1"/>
          </p:cNvSpPr>
          <p:nvPr>
            <p:ph idx="1"/>
          </p:nvPr>
        </p:nvSpPr>
        <p:spPr>
          <a:xfrm>
            <a:off x="3894138" y="223838"/>
            <a:ext cx="5114925" cy="6430962"/>
          </a:xfrm>
        </p:spPr>
        <p:txBody>
          <a:bodyPr/>
          <a:lstStyle/>
          <a:p>
            <a:pPr marL="0" indent="0" algn="r" eaLnBrk="1" hangingPunct="1">
              <a:buFont typeface="Arial" charset="0"/>
              <a:buNone/>
            </a:pPr>
            <a:r>
              <a:rPr lang="en-US" altLang="en-US" sz="2600">
                <a:ea typeface="ＭＳ Ｐゴシック" charset="-128"/>
              </a:rPr>
              <a:t>Mathias Klang</a:t>
            </a:r>
          </a:p>
          <a:p>
            <a:pPr marL="0" indent="0" algn="r" eaLnBrk="1" hangingPunct="1">
              <a:buFont typeface="Arial" charset="0"/>
              <a:buNone/>
            </a:pPr>
            <a:r>
              <a:rPr lang="en-US" altLang="en-US" sz="2600">
                <a:ea typeface="ＭＳ Ｐゴシック" charset="-128"/>
              </a:rPr>
              <a:t>www.klangable.com </a:t>
            </a:r>
          </a:p>
          <a:p>
            <a:pPr marL="0" indent="0" algn="r" eaLnBrk="1" hangingPunct="1">
              <a:buFont typeface="Arial" charset="0"/>
              <a:buNone/>
            </a:pPr>
            <a:endParaRPr lang="en-US" altLang="en-US" sz="2600">
              <a:ea typeface="ＭＳ Ｐゴシック" charset="-128"/>
            </a:endParaRPr>
          </a:p>
          <a:p>
            <a:pPr marL="0" indent="0" algn="r" eaLnBrk="1" hangingPunct="1">
              <a:buFont typeface="Arial" charset="0"/>
              <a:buNone/>
            </a:pPr>
            <a:r>
              <a:rPr lang="en-US" altLang="en-US" sz="2600">
                <a:ea typeface="ＭＳ Ｐゴシック" charset="-128"/>
              </a:rPr>
              <a:t>Image &amp; licensing info in the notes section of slides.</a:t>
            </a:r>
          </a:p>
          <a:p>
            <a:pPr marL="0" indent="0" algn="r" eaLnBrk="1" hangingPunct="1">
              <a:buFont typeface="Arial" charset="0"/>
              <a:buNone/>
            </a:pPr>
            <a:r>
              <a:rPr lang="en-US" altLang="en-US" sz="2600">
                <a:ea typeface="ＭＳ Ｐゴシック" charset="-128"/>
              </a:rPr>
              <a:t>Images at </a:t>
            </a:r>
            <a:r>
              <a:rPr lang="en-US" altLang="en-US" sz="2600">
                <a:ea typeface="ＭＳ Ｐゴシック" charset="-128"/>
                <a:hlinkClick r:id="rId3"/>
              </a:rPr>
              <a:t>www.flickr.com</a:t>
            </a:r>
            <a:r>
              <a:rPr lang="en-US" altLang="en-US" sz="2600">
                <a:ea typeface="ＭＳ Ｐゴシック" charset="-128"/>
              </a:rPr>
              <a:t> (or specifically stated). </a:t>
            </a:r>
          </a:p>
          <a:p>
            <a:pPr marL="0" indent="0" algn="r" eaLnBrk="1" hangingPunct="1">
              <a:buFont typeface="Arial" charset="0"/>
              <a:buNone/>
            </a:pPr>
            <a:endParaRPr lang="en-US" altLang="en-US" sz="2600">
              <a:ea typeface="ＭＳ Ｐゴシック" charset="-128"/>
            </a:endParaRPr>
          </a:p>
          <a:p>
            <a:pPr marL="0" indent="0" algn="r" eaLnBrk="1" hangingPunct="1">
              <a:buFont typeface="Arial" charset="0"/>
              <a:buNone/>
            </a:pPr>
            <a:r>
              <a:rPr lang="en-US" altLang="en-US" sz="2600">
                <a:ea typeface="ＭＳ Ｐゴシック" charset="-128"/>
              </a:rPr>
              <a:t>This ppt licensed: </a:t>
            </a:r>
            <a:r>
              <a:rPr lang="en-US" altLang="en-US" sz="2600">
                <a:ea typeface="ＭＳ Ｐゴシック" charset="-128"/>
                <a:hlinkClick r:id="rId4"/>
              </a:rPr>
              <a:t>Creative Commons BY-NC-SA</a:t>
            </a:r>
            <a:endParaRPr lang="en-US" altLang="en-US" sz="2600">
              <a:ea typeface="ＭＳ Ｐゴシック" charset="-128"/>
            </a:endParaRPr>
          </a:p>
          <a:p>
            <a:pPr marL="0" indent="0" algn="r" eaLnBrk="1" hangingPunct="1">
              <a:buFont typeface="Arial" charset="0"/>
              <a:buNone/>
            </a:pPr>
            <a:endParaRPr lang="en-US" altLang="en-US" sz="2600">
              <a:ea typeface="ＭＳ Ｐゴシック" charset="-128"/>
            </a:endParaRPr>
          </a:p>
          <a:p>
            <a:pPr marL="0" indent="0" algn="r" eaLnBrk="1" hangingPunct="1">
              <a:buFont typeface="Arial" charset="0"/>
              <a:buNone/>
            </a:pPr>
            <a:r>
              <a:rPr lang="en-US" altLang="en-US" sz="2600">
                <a:ea typeface="ＭＳ Ｐゴシック" charset="-128"/>
              </a:rPr>
              <a:t>Download presentation </a:t>
            </a:r>
          </a:p>
          <a:p>
            <a:pPr marL="0" indent="0" algn="r" eaLnBrk="1" hangingPunct="1">
              <a:buFont typeface="Arial" charset="0"/>
              <a:buNone/>
            </a:pPr>
            <a:r>
              <a:rPr lang="en-US" altLang="en-US" sz="2600">
                <a:ea typeface="ＭＳ Ｐゴシック" charset="-128"/>
                <a:hlinkClick r:id="rId5"/>
              </a:rPr>
              <a:t>www.slideshare.net/klang</a:t>
            </a:r>
            <a:endParaRPr lang="en-US" altLang="en-US" sz="2600">
              <a:ea typeface="ＭＳ Ｐゴシック" charset="-128"/>
            </a:endParaRPr>
          </a:p>
          <a:p>
            <a:pPr marL="0" indent="0" algn="r" eaLnBrk="1" hangingPunct="1">
              <a:buFont typeface="Arial" charset="0"/>
              <a:buNone/>
            </a:pPr>
            <a:endParaRPr lang="en-US" altLang="en-US" sz="2600">
              <a:ea typeface="ＭＳ Ｐゴシック" charset="-128"/>
            </a:endParaRPr>
          </a:p>
        </p:txBody>
      </p:sp>
    </p:spTree>
    <p:extLst>
      <p:ext uri="{BB962C8B-B14F-4D97-AF65-F5344CB8AC3E}">
        <p14:creationId xmlns:p14="http://schemas.microsoft.com/office/powerpoint/2010/main" val="7246038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“A term I have popularized by articles in The New York Times and </a:t>
            </a:r>
            <a:r>
              <a:rPr lang="en-US" sz="2800" dirty="0" err="1"/>
              <a:t>Adbusters</a:t>
            </a:r>
            <a:r>
              <a:rPr lang="en-US" sz="2800" dirty="0"/>
              <a:t>, might best be defined as media hacking, information warfare, terror-art, and guerrilla semiotics, all in one. Billboard bandits, pirate TV and radio broadcasters, media hoaxers, and other vernacular media </a:t>
            </a:r>
            <a:r>
              <a:rPr lang="en-US" sz="2800" dirty="0" err="1"/>
              <a:t>wrenchers</a:t>
            </a:r>
            <a:r>
              <a:rPr lang="en-US" sz="2800" dirty="0"/>
              <a:t> who intrude on the intruders, investing ads, newscasts, and other media artifacts with subversive meanings are all culture-jammers</a:t>
            </a:r>
            <a:r>
              <a:rPr lang="en-US" sz="2800" dirty="0" smtClean="0"/>
              <a:t>.”</a:t>
            </a:r>
            <a:endParaRPr lang="en-US" sz="2800" dirty="0"/>
          </a:p>
        </p:txBody>
      </p:sp>
      <p:sp>
        <p:nvSpPr>
          <p:cNvPr id="3" name="Text Placeholder 2"/>
          <p:cNvSpPr>
            <a:spLocks noGrp="1"/>
          </p:cNvSpPr>
          <p:nvPr>
            <p:ph type="body" idx="1"/>
          </p:nvPr>
        </p:nvSpPr>
        <p:spPr/>
        <p:txBody>
          <a:bodyPr/>
          <a:lstStyle/>
          <a:p>
            <a:pPr algn="r"/>
            <a:r>
              <a:rPr lang="en-US" dirty="0"/>
              <a:t>Mark </a:t>
            </a:r>
            <a:r>
              <a:rPr lang="en-US" dirty="0" err="1"/>
              <a:t>Dery</a:t>
            </a:r>
            <a:endParaRPr lang="en-US" dirty="0"/>
          </a:p>
        </p:txBody>
      </p:sp>
    </p:spTree>
    <p:extLst>
      <p:ext uri="{BB962C8B-B14F-4D97-AF65-F5344CB8AC3E}">
        <p14:creationId xmlns:p14="http://schemas.microsoft.com/office/powerpoint/2010/main" val="15164201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a:xfrm>
            <a:off x="623888" y="5548184"/>
            <a:ext cx="7886700" cy="541467"/>
          </a:xfrm>
        </p:spPr>
        <p:txBody>
          <a:bodyPr/>
          <a:lstStyle/>
          <a:p>
            <a:r>
              <a:rPr lang="en-US" dirty="0"/>
              <a:t>https://</a:t>
            </a:r>
            <a:r>
              <a:rPr lang="en-US" dirty="0" err="1"/>
              <a:t>www.youtube.com</a:t>
            </a:r>
            <a:r>
              <a:rPr lang="en-US" dirty="0"/>
              <a:t>/</a:t>
            </a:r>
            <a:r>
              <a:rPr lang="en-US" dirty="0" err="1"/>
              <a:t>watch?v</a:t>
            </a:r>
            <a:r>
              <a:rPr lang="en-US" dirty="0"/>
              <a:t>=8Ep-hGYOQwo</a:t>
            </a:r>
          </a:p>
        </p:txBody>
      </p:sp>
      <p:pic>
        <p:nvPicPr>
          <p:cNvPr id="4" name="Culture Jamm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38238" y="586946"/>
            <a:ext cx="6858000" cy="4572000"/>
          </a:xfrm>
          <a:prstGeom prst="rect">
            <a:avLst/>
          </a:prstGeom>
        </p:spPr>
      </p:pic>
    </p:spTree>
    <p:extLst>
      <p:ext uri="{BB962C8B-B14F-4D97-AF65-F5344CB8AC3E}">
        <p14:creationId xmlns:p14="http://schemas.microsoft.com/office/powerpoint/2010/main" val="821061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19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457200" y="0"/>
            <a:ext cx="8229600" cy="6858000"/>
          </a:xfrm>
          <a:prstGeom prst="rect">
            <a:avLst/>
          </a:prstGeom>
        </p:spPr>
      </p:pic>
    </p:spTree>
    <p:extLst>
      <p:ext uri="{BB962C8B-B14F-4D97-AF65-F5344CB8AC3E}">
        <p14:creationId xmlns:p14="http://schemas.microsoft.com/office/powerpoint/2010/main" val="498517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Billboard Liberation Front</a:t>
            </a:r>
            <a:endParaRPr lang="en-US" dirty="0"/>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 y="976045"/>
            <a:ext cx="9144000" cy="4009105"/>
          </a:xfrm>
          <a:prstGeom prst="rect">
            <a:avLst/>
          </a:prstGeom>
        </p:spPr>
      </p:pic>
    </p:spTree>
    <p:extLst>
      <p:ext uri="{BB962C8B-B14F-4D97-AF65-F5344CB8AC3E}">
        <p14:creationId xmlns:p14="http://schemas.microsoft.com/office/powerpoint/2010/main" val="1355093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913" y="0"/>
            <a:ext cx="10297297" cy="6858000"/>
          </a:xfrm>
          <a:prstGeom prst="rect">
            <a:avLst/>
          </a:prstGeom>
        </p:spPr>
      </p:pic>
    </p:spTree>
    <p:extLst>
      <p:ext uri="{BB962C8B-B14F-4D97-AF65-F5344CB8AC3E}">
        <p14:creationId xmlns:p14="http://schemas.microsoft.com/office/powerpoint/2010/main" val="14175596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824</TotalTime>
  <Words>976</Words>
  <Application>Microsoft Macintosh PowerPoint</Application>
  <PresentationFormat>On-screen Show (4:3)</PresentationFormat>
  <Paragraphs>85</Paragraphs>
  <Slides>44</Slides>
  <Notes>17</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44</vt:i4>
      </vt:variant>
    </vt:vector>
  </HeadingPairs>
  <TitlesOfParts>
    <vt:vector size="50" baseType="lpstr">
      <vt:lpstr>Calibri</vt:lpstr>
      <vt:lpstr>Calibri Light</vt:lpstr>
      <vt:lpstr>ＭＳ Ｐゴシック</vt:lpstr>
      <vt:lpstr>新細明體</vt:lpstr>
      <vt:lpstr>Arial</vt:lpstr>
      <vt:lpstr>Office Theme</vt:lpstr>
      <vt:lpstr>Activism, Counter Culture &amp; Culture Jamming</vt:lpstr>
      <vt:lpstr>What is Culture Jamming</vt:lpstr>
      <vt:lpstr>Culture jamming (sometimes guerrilla communication) is a tactic used by many anti-consumerist social movements to disrupt or subvert media culture and its mainstream cultural institutions, including corporate advertising.</vt:lpstr>
      <vt:lpstr>Appropriate the tools and media being used to create dangerous representations in the name of profit, and use them to undermine or subvert the original</vt:lpstr>
      <vt:lpstr>“A term I have popularized by articles in The New York Times and Adbusters, might best be defined as media hacking, information warfare, terror-art, and guerrilla semiotics, all in one. Billboard bandits, pirate TV and radio broadcasters, media hoaxers, and other vernacular media wrenchers who intrude on the intruders, investing ads, newscasts, and other media artifacts with subversive meanings are all culture-jammers.”</vt:lpstr>
      <vt:lpstr>PowerPoint Presentation</vt:lpstr>
      <vt:lpstr>PowerPoint Presentation</vt:lpstr>
      <vt:lpstr>Billboard Liberation Front</vt:lpstr>
      <vt:lpstr>PowerPoint Presentation</vt:lpstr>
      <vt:lpstr>PowerPoint Presentation</vt:lpstr>
      <vt:lpstr>PowerPoint Presentation</vt:lpstr>
      <vt:lpstr>Alternate Message</vt:lpstr>
      <vt:lpstr>Types of Cultural Jamming</vt:lpstr>
      <vt:lpstr>PowerPoint Presentation</vt:lpstr>
      <vt:lpstr>PowerPoint Presentation</vt:lpstr>
      <vt:lpstr>PowerPoint Presentation</vt:lpstr>
      <vt:lpstr>PowerPoint Presentation</vt:lpstr>
      <vt:lpstr>PowerPoint Presentation</vt:lpstr>
      <vt:lpstr>PowerPoint Presentation</vt:lpstr>
      <vt:lpstr>Types of Cultural Jamming</vt:lpstr>
      <vt:lpstr>PowerPoint Presentation</vt:lpstr>
      <vt:lpstr>PowerPoint Presentation</vt:lpstr>
      <vt:lpstr>The ACE-bank Hoax (2006)</vt:lpstr>
      <vt:lpstr>Barbie Liberation Organization</vt:lpstr>
      <vt:lpstr>PowerPoint Presentation</vt:lpstr>
      <vt:lpstr>Majken Jul Sørensen</vt:lpstr>
      <vt:lpstr>The Snatchel Project </vt:lpstr>
      <vt:lpstr>Glitter bombing </vt:lpstr>
      <vt:lpstr>Teddy bears over Belarus </vt:lpstr>
      <vt:lpstr>Political Activism</vt:lpstr>
      <vt:lpstr>PowerPoint Presentation</vt:lpstr>
      <vt:lpstr>Redirecting Google searches</vt:lpstr>
      <vt:lpstr>Who speaks in the public space?</vt:lpstr>
      <vt:lpstr>PowerPoint Presentation</vt:lpstr>
      <vt:lpstr>Clear Channel Outdoor Holdings</vt:lpstr>
      <vt:lpstr>PowerPoint Presentation</vt:lpstr>
      <vt:lpstr>PowerPoint Presentation</vt:lpstr>
      <vt:lpstr>PowerPoint Presentation</vt:lpstr>
      <vt:lpstr>PowerPoint Presentation</vt:lpstr>
      <vt:lpstr>PowerPoint Presentation</vt:lpstr>
      <vt:lpstr>Baltimore Billboard Tax (2013)</vt:lpstr>
      <vt:lpstr>Surveillance </vt:lpstr>
      <vt:lpstr>PowerPoint Presentation</vt:lpstr>
      <vt:lpstr>PowerPoint Presentation</vt:lpstr>
    </vt:vector>
  </TitlesOfParts>
  <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34</cp:revision>
  <dcterms:created xsi:type="dcterms:W3CDTF">2016-10-20T01:28:49Z</dcterms:created>
  <dcterms:modified xsi:type="dcterms:W3CDTF">2016-10-20T15:13:04Z</dcterms:modified>
</cp:coreProperties>
</file>