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mp4"/>
  <Default Extension="tiff" ContentType="image/tiff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8"/>
  </p:notesMasterIdLst>
  <p:sldIdLst>
    <p:sldId id="256" r:id="rId2"/>
    <p:sldId id="264" r:id="rId3"/>
    <p:sldId id="269" r:id="rId4"/>
    <p:sldId id="270" r:id="rId5"/>
    <p:sldId id="265" r:id="rId6"/>
    <p:sldId id="291" r:id="rId7"/>
    <p:sldId id="290" r:id="rId8"/>
    <p:sldId id="271" r:id="rId9"/>
    <p:sldId id="266" r:id="rId10"/>
    <p:sldId id="268" r:id="rId11"/>
    <p:sldId id="267" r:id="rId12"/>
    <p:sldId id="272" r:id="rId13"/>
    <p:sldId id="273" r:id="rId14"/>
    <p:sldId id="292" r:id="rId15"/>
    <p:sldId id="260" r:id="rId16"/>
    <p:sldId id="261" r:id="rId17"/>
    <p:sldId id="280" r:id="rId18"/>
    <p:sldId id="282" r:id="rId19"/>
    <p:sldId id="283" r:id="rId20"/>
    <p:sldId id="284" r:id="rId21"/>
    <p:sldId id="285" r:id="rId22"/>
    <p:sldId id="263" r:id="rId23"/>
    <p:sldId id="289" r:id="rId24"/>
    <p:sldId id="293" r:id="rId25"/>
    <p:sldId id="294" r:id="rId26"/>
    <p:sldId id="295" r:id="rId27"/>
    <p:sldId id="274" r:id="rId28"/>
    <p:sldId id="276" r:id="rId29"/>
    <p:sldId id="277" r:id="rId30"/>
    <p:sldId id="275" r:id="rId31"/>
    <p:sldId id="278" r:id="rId32"/>
    <p:sldId id="288" r:id="rId33"/>
    <p:sldId id="279" r:id="rId34"/>
    <p:sldId id="281" r:id="rId35"/>
    <p:sldId id="286" r:id="rId36"/>
    <p:sldId id="287" r:id="rId37"/>
  </p:sldIdLst>
  <p:sldSz cx="9144000" cy="6858000" type="screen4x3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charset="0"/>
        <a:ea typeface="ＭＳ Ｐゴシック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charset="0"/>
        <a:ea typeface="ＭＳ Ｐゴシック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charset="0"/>
        <a:ea typeface="ＭＳ Ｐゴシック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6"/>
    <p:restoredTop sz="94675"/>
  </p:normalViewPr>
  <p:slideViewPr>
    <p:cSldViewPr snapToGrid="0" snapToObjects="1">
      <p:cViewPr>
        <p:scale>
          <a:sx n="94" d="100"/>
          <a:sy n="94" d="100"/>
        </p:scale>
        <p:origin x="1776" y="5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notesMaster" Target="notesMasters/notesMaster1.xml"/><Relationship Id="rId39" Type="http://schemas.openxmlformats.org/officeDocument/2006/relationships/presProps" Target="presProps.xml"/><Relationship Id="rId40" Type="http://schemas.openxmlformats.org/officeDocument/2006/relationships/viewProps" Target="viewProps.xml"/><Relationship Id="rId41" Type="http://schemas.openxmlformats.org/officeDocument/2006/relationships/theme" Target="theme/theme1.xml"/><Relationship Id="rId4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06721EFA-040F-1B46-B8B6-191BD57DCDA1}" type="datetimeFigureOut">
              <a:rPr lang="en-US" altLang="en-US"/>
              <a:pPr>
                <a:defRPr/>
              </a:pPr>
              <a:t>9/29/16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 noProof="0" smtClean="0"/>
              <a:t>Click to edit Master text styles</a:t>
            </a:r>
          </a:p>
          <a:p>
            <a:pPr lvl="1"/>
            <a:r>
              <a:rPr lang="sv-SE" noProof="0" smtClean="0"/>
              <a:t>Second level</a:t>
            </a:r>
          </a:p>
          <a:p>
            <a:pPr lvl="2"/>
            <a:r>
              <a:rPr lang="sv-SE" noProof="0" smtClean="0"/>
              <a:t>Third level</a:t>
            </a:r>
          </a:p>
          <a:p>
            <a:pPr lvl="3"/>
            <a:r>
              <a:rPr lang="sv-SE" noProof="0" smtClean="0"/>
              <a:t>Fourth level</a:t>
            </a:r>
          </a:p>
          <a:p>
            <a:pPr lvl="4"/>
            <a:r>
              <a:rPr lang="sv-SE" noProof="0" smtClean="0"/>
              <a:t>Fifth level</a:t>
            </a:r>
            <a:endParaRPr lang="en-US" noProof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911BB3BE-1610-6C47-A574-195D9A99804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8221291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38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>
                <a:ea typeface="ＭＳ Ｐゴシック" charset="-128"/>
              </a:rPr>
              <a:t>The ancient Roman Villa Romana del Casale (286–305 AD) in Sicily contains one of the earliest known illustrations of a bikini.</a:t>
            </a:r>
          </a:p>
          <a:p>
            <a:pPr eaLnBrk="1" hangingPunct="1"/>
            <a:endParaRPr lang="en-US" altLang="en-US">
              <a:ea typeface="ＭＳ Ｐゴシック" charset="-128"/>
            </a:endParaRPr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207BD1CE-3531-604F-88A1-1F6E5663B3F6}" type="slidenum">
              <a:rPr lang="en-US" altLang="en-US"/>
              <a:pPr>
                <a:spcBef>
                  <a:spcPct val="0"/>
                </a:spcBef>
              </a:pPr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56679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096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>
                <a:ea typeface="ＭＳ Ｐゴシック" charset="-128"/>
              </a:rPr>
              <a:t>https://www.youtube.com/watch?v=41J4XBjgOrw</a:t>
            </a:r>
          </a:p>
        </p:txBody>
      </p:sp>
      <p:sp>
        <p:nvSpPr>
          <p:cNvPr id="409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57185FA5-7B82-5743-8AD9-CCA88AA0AAB3}" type="slidenum">
              <a:rPr lang="en-US" altLang="en-US"/>
              <a:pPr>
                <a:spcBef>
                  <a:spcPct val="0"/>
                </a:spcBef>
              </a:pPr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440435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608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>
                <a:ea typeface="ＭＳ Ｐゴシック" charset="-128"/>
              </a:rPr>
              <a:t>fixing my hijab by rana ossama cc by sa</a:t>
            </a:r>
          </a:p>
          <a:p>
            <a:pPr eaLnBrk="1" hangingPunct="1"/>
            <a:endParaRPr lang="en-US" altLang="en-US">
              <a:ea typeface="ＭＳ Ｐゴシック" charset="-128"/>
            </a:endParaRPr>
          </a:p>
          <a:p>
            <a:pPr eaLnBrk="1" hangingPunct="1"/>
            <a:r>
              <a:rPr lang="en-US" altLang="en-US">
                <a:ea typeface="ＭＳ Ｐゴシック" charset="-128"/>
              </a:rPr>
              <a:t>http://www.bustle.com/articles/124682-the-countries-banning-burqas-out-of-fears-of-terrorism-are-more-numerous-than-youd-think</a:t>
            </a:r>
          </a:p>
        </p:txBody>
      </p:sp>
      <p:sp>
        <p:nvSpPr>
          <p:cNvPr id="460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7EA868BF-F315-0E4E-82F2-B68935A980ED}" type="slidenum">
              <a:rPr lang="en-US" altLang="en-US"/>
              <a:pPr>
                <a:spcBef>
                  <a:spcPct val="0"/>
                </a:spcBef>
              </a:pPr>
              <a:t>21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46152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The FBI's classification of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Juggalos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as a gang has caused confusion, resulting in many peaceful, non-criminal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Juggalos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being discriminated against both by police and by ordinary citizens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11BB3BE-1610-6C47-A574-195D9A998046}" type="slidenum">
              <a:rPr lang="en-US" altLang="en-US" smtClean="0"/>
              <a:pPr>
                <a:defRPr/>
              </a:pPr>
              <a:t>25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473277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686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>
                <a:ea typeface="ＭＳ Ｐゴシック" charset="-128"/>
              </a:rPr>
              <a:t>http://thefreethoughtproject.com/judge-bans-words-black-lives-matter-clothing-courtroom-activists-claim-free-speech-violation/</a:t>
            </a:r>
          </a:p>
        </p:txBody>
      </p:sp>
      <p:sp>
        <p:nvSpPr>
          <p:cNvPr id="3686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30C71E63-5007-3C4F-B7E2-943AEDE31F54}" type="slidenum">
              <a:rPr lang="en-US" altLang="en-US"/>
              <a:pPr>
                <a:spcBef>
                  <a:spcPct val="0"/>
                </a:spcBef>
              </a:pPr>
              <a:t>26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44250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017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>
                <a:ea typeface="ＭＳ Ｐゴシック" charset="-128"/>
              </a:rPr>
              <a:t>https://cvdazzle.com/</a:t>
            </a:r>
          </a:p>
        </p:txBody>
      </p:sp>
      <p:sp>
        <p:nvSpPr>
          <p:cNvPr id="5017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010FDC0D-86A2-2D41-8B0C-4A509B69A743}" type="slidenum">
              <a:rPr lang="en-US" altLang="en-US"/>
              <a:pPr>
                <a:spcBef>
                  <a:spcPct val="0"/>
                </a:spcBef>
              </a:pPr>
              <a:t>28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90351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427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>
                <a:ea typeface="ＭＳ Ｐゴシック" charset="-128"/>
              </a:rPr>
              <a:t>Leo Selvaggio and founder of URME Surveillance</a:t>
            </a:r>
          </a:p>
        </p:txBody>
      </p:sp>
      <p:sp>
        <p:nvSpPr>
          <p:cNvPr id="5427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E1C167A0-FC12-1945-848A-CC1334DC4EEC}" type="slidenum">
              <a:rPr lang="en-US" altLang="en-US"/>
              <a:pPr>
                <a:spcBef>
                  <a:spcPct val="0"/>
                </a:spcBef>
              </a:pPr>
              <a:t>31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661857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837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>
                <a:ea typeface="ＭＳ Ｐゴシック" charset="-128"/>
              </a:rPr>
              <a:t>M15 - Occupy London - May 2012 Street Protest - 15.5.12 Darren Johnson iDJ Photography cc by nc nd</a:t>
            </a:r>
          </a:p>
        </p:txBody>
      </p:sp>
      <p:sp>
        <p:nvSpPr>
          <p:cNvPr id="5837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121D3420-A690-634F-AABE-FB9599856EF8}" type="slidenum">
              <a:rPr lang="en-US" altLang="en-US"/>
              <a:pPr>
                <a:spcBef>
                  <a:spcPct val="0"/>
                </a:spcBef>
              </a:pPr>
              <a:t>34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854374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041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>
                <a:ea typeface="ＭＳ Ｐゴシック" charset="-128"/>
              </a:rPr>
              <a:t>Eyes ! (Youth from Antikythera!) by agelakis cc by nc sa</a:t>
            </a:r>
          </a:p>
        </p:txBody>
      </p:sp>
      <p:sp>
        <p:nvSpPr>
          <p:cNvPr id="6041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905FA28B-2491-E944-BA5B-8E2545E0AA4D}" type="slidenum">
              <a:rPr lang="en-US" altLang="en-US">
                <a:ea typeface="ヒラギノ角ゴ Pro W3" charset="-128"/>
              </a:rPr>
              <a:pPr>
                <a:spcBef>
                  <a:spcPct val="0"/>
                </a:spcBef>
              </a:pPr>
              <a:t>35</a:t>
            </a:fld>
            <a:endParaRPr lang="en-US" altLang="en-US"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541600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43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>
                <a:ea typeface="ＭＳ Ｐゴシック" charset="-128"/>
              </a:rPr>
              <a:t>Loose chemises from 1900s</a:t>
            </a:r>
          </a:p>
          <a:p>
            <a:pPr eaLnBrk="1" hangingPunct="1"/>
            <a:endParaRPr lang="en-US" altLang="en-US">
              <a:ea typeface="ＭＳ Ｐゴシック" charset="-128"/>
            </a:endParaRPr>
          </a:p>
        </p:txBody>
      </p:sp>
      <p:sp>
        <p:nvSpPr>
          <p:cNvPr id="1843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92DF84FF-1462-CA42-8381-1D72B1C2DC50}" type="slidenum">
              <a:rPr lang="en-US" altLang="en-US"/>
              <a:pPr>
                <a:spcBef>
                  <a:spcPct val="0"/>
                </a:spcBef>
              </a:pPr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73990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>
                <a:ea typeface="ＭＳ Ｐゴシック" charset="-128"/>
              </a:rPr>
              <a:t>Annette Kellerman started the form-fitting swimwear trend, 1909</a:t>
            </a:r>
          </a:p>
          <a:p>
            <a:pPr eaLnBrk="1" hangingPunct="1"/>
            <a:endParaRPr lang="en-US" altLang="en-US">
              <a:ea typeface="ＭＳ Ｐゴシック" charset="-128"/>
            </a:endParaRPr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B7E39C70-B83E-9642-A1C6-A71A9C9E3F92}" type="slidenum">
              <a:rPr lang="en-US" altLang="en-US"/>
              <a:pPr>
                <a:spcBef>
                  <a:spcPct val="0"/>
                </a:spcBef>
              </a:pPr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05418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253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>
                <a:ea typeface="ＭＳ Ｐゴシック" charset="-128"/>
              </a:rPr>
              <a:t>Woman perching on the edge of a bathing machine at an Ostend, Belgium, beach.</a:t>
            </a:r>
          </a:p>
          <a:p>
            <a:pPr eaLnBrk="1" hangingPunct="1"/>
            <a:endParaRPr lang="en-US" altLang="en-US">
              <a:ea typeface="ＭＳ Ｐゴシック" charset="-128"/>
            </a:endParaRPr>
          </a:p>
        </p:txBody>
      </p:sp>
      <p:sp>
        <p:nvSpPr>
          <p:cNvPr id="2253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6CD8E81D-1C9A-004B-A07E-2EBCCF055117}" type="slidenum">
              <a:rPr lang="en-US" altLang="en-US"/>
              <a:pPr>
                <a:spcBef>
                  <a:spcPct val="0"/>
                </a:spcBef>
              </a:pPr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4763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Clark Gable &amp; Claudine</a:t>
            </a:r>
            <a:r>
              <a:rPr lang="en-US" baseline="0" dirty="0" smtClean="0"/>
              <a:t> Colbert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11BB3BE-1610-6C47-A574-195D9A998046}" type="slidenum">
              <a:rPr lang="en-US" altLang="en-US" smtClean="0"/>
              <a:pPr>
                <a:defRPr/>
              </a:pPr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363682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457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>
                <a:ea typeface="ＭＳ Ｐゴシック" charset="-128"/>
              </a:rPr>
              <a:t>Actress Jane Wyman in beachwear that bares legs and midriff, 1935</a:t>
            </a:r>
          </a:p>
          <a:p>
            <a:pPr eaLnBrk="1" hangingPunct="1"/>
            <a:endParaRPr lang="en-US" altLang="en-US">
              <a:ea typeface="ＭＳ Ｐゴシック" charset="-128"/>
            </a:endParaRPr>
          </a:p>
        </p:txBody>
      </p:sp>
      <p:sp>
        <p:nvSpPr>
          <p:cNvPr id="2457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D950B0A4-3E1B-2046-BCFA-FD97D1B7A568}" type="slidenum">
              <a:rPr lang="en-US" altLang="en-US"/>
              <a:pPr>
                <a:spcBef>
                  <a:spcPct val="0"/>
                </a:spcBef>
              </a:pPr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907808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662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>
                <a:ea typeface="ＭＳ Ｐゴシック" charset="-128"/>
              </a:rPr>
              <a:t>Ava Gardner, Hollywood, Calif., 1941.</a:t>
            </a:r>
          </a:p>
          <a:p>
            <a:pPr eaLnBrk="1" hangingPunct="1"/>
            <a:r>
              <a:rPr lang="en-US" altLang="en-US">
                <a:ea typeface="ＭＳ Ｐゴシック" charset="-128"/>
              </a:rPr>
              <a:t>Poster of My Favorite Brunette, 1947.</a:t>
            </a:r>
          </a:p>
          <a:p>
            <a:pPr eaLnBrk="1" hangingPunct="1"/>
            <a:endParaRPr lang="en-US" altLang="en-US">
              <a:ea typeface="ＭＳ Ｐゴシック" charset="-128"/>
            </a:endParaRPr>
          </a:p>
        </p:txBody>
      </p:sp>
      <p:sp>
        <p:nvSpPr>
          <p:cNvPr id="2662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9A2850DF-48CB-944E-8D96-C28D73BD4A94}" type="slidenum">
              <a:rPr lang="en-US" altLang="en-US"/>
              <a:pPr>
                <a:spcBef>
                  <a:spcPct val="0"/>
                </a:spcBef>
              </a:pPr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74005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867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>
                <a:ea typeface="ＭＳ Ｐゴシック" charset="-128"/>
              </a:rPr>
              <a:t>Micheline Bernardini modeling Louis Réard's bikini. It was small enough to fit into a 2 by 2 inches (51 by 51 mm) box like the one she is holding. July 5, 1946.</a:t>
            </a:r>
          </a:p>
          <a:p>
            <a:pPr eaLnBrk="1" hangingPunct="1"/>
            <a:endParaRPr lang="en-US" altLang="en-US">
              <a:ea typeface="ＭＳ Ｐゴシック" charset="-128"/>
            </a:endParaRPr>
          </a:p>
        </p:txBody>
      </p:sp>
      <p:sp>
        <p:nvSpPr>
          <p:cNvPr id="2867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DEDC8673-112F-AB48-AA96-BC38F84E50E3}" type="slidenum">
              <a:rPr lang="en-US" altLang="en-US"/>
              <a:pPr>
                <a:spcBef>
                  <a:spcPct val="0"/>
                </a:spcBef>
              </a:pPr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66583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7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>
                <a:ea typeface="ＭＳ Ｐゴシック" charset="-128"/>
              </a:rPr>
              <a:t>Brigitte Bardot at the 6th International Cannes Film Festival, 1953.</a:t>
            </a:r>
          </a:p>
          <a:p>
            <a:pPr eaLnBrk="1" hangingPunct="1"/>
            <a:endParaRPr lang="en-US" altLang="en-US">
              <a:ea typeface="ＭＳ Ｐゴシック" charset="-128"/>
            </a:endParaRPr>
          </a:p>
        </p:txBody>
      </p:sp>
      <p:sp>
        <p:nvSpPr>
          <p:cNvPr id="307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50940E0E-396C-C840-A5D6-5F61D0B13C57}" type="slidenum">
              <a:rPr lang="en-US" altLang="en-US"/>
              <a:pPr>
                <a:spcBef>
                  <a:spcPct val="0"/>
                </a:spcBef>
              </a:pPr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75226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6A51E8-64E0-CC48-8E27-A39B95FC2300}" type="datetimeFigureOut">
              <a:rPr lang="en-US" altLang="en-US"/>
              <a:pPr>
                <a:defRPr/>
              </a:pPr>
              <a:t>9/29/16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B680F2-7448-284F-AAEB-B7941783CE1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69108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C00B8D-E0F6-AE4C-8CC7-DADCAFB35F40}" type="datetimeFigureOut">
              <a:rPr lang="en-US" altLang="en-US"/>
              <a:pPr>
                <a:defRPr/>
              </a:pPr>
              <a:t>9/29/16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C15C04-7FA8-9642-A6FA-6B2FF2C5061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000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ED47D7-66A2-0E44-BD00-6C340CAB9C33}" type="datetimeFigureOut">
              <a:rPr lang="en-US" altLang="en-US"/>
              <a:pPr>
                <a:defRPr/>
              </a:pPr>
              <a:t>9/29/16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967CB2-7E19-7A42-8E24-AB395E17CFC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535559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611807-B114-844E-B7D2-A1E3E76E15A6}" type="datetimeFigureOut">
              <a:rPr lang="en-US" altLang="en-US"/>
              <a:pPr>
                <a:defRPr/>
              </a:pPr>
              <a:t>9/29/16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83C325-82E3-4C48-8FBF-5164A3171E9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078171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9C3F0B-B95B-C247-9DA1-348D3978D338}" type="datetimeFigureOut">
              <a:rPr lang="en-US" altLang="en-US"/>
              <a:pPr>
                <a:defRPr/>
              </a:pPr>
              <a:t>9/29/16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EB1580-B498-DC42-9530-A190FDDACED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28157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95CBDE-6B58-BC47-9053-B81C19DC8353}" type="datetimeFigureOut">
              <a:rPr lang="en-US" altLang="en-US"/>
              <a:pPr>
                <a:defRPr/>
              </a:pPr>
              <a:t>9/29/16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C37FD4-7D60-694A-BA7F-59C807EECDB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43850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B6924A-9228-8442-BF9D-AC741FA8B1DB}" type="datetimeFigureOut">
              <a:rPr lang="en-US" altLang="en-US"/>
              <a:pPr>
                <a:defRPr/>
              </a:pPr>
              <a:t>9/29/16</a:t>
            </a:fld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C399E5-AB62-5147-B5B4-8FDC5D617EB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577797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1A9488-8B3C-5643-B232-B358FE5CB3FB}" type="datetimeFigureOut">
              <a:rPr lang="en-US" altLang="en-US"/>
              <a:pPr>
                <a:defRPr/>
              </a:pPr>
              <a:t>9/29/16</a:t>
            </a:fld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60F93D-A173-2348-90A8-F7EBA8BAD32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68338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0F3F42-AD00-CB4C-B580-8055B0A49FF7}" type="datetimeFigureOut">
              <a:rPr lang="en-US" altLang="en-US"/>
              <a:pPr>
                <a:defRPr/>
              </a:pPr>
              <a:t>9/29/16</a:t>
            </a:fld>
            <a:endParaRPr lang="en-US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A9C9F4-1CA9-FF4D-A9D7-AAE571F6636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107401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D69FE3-A77A-894F-A3DF-38C5A3E84032}" type="datetimeFigureOut">
              <a:rPr lang="en-US" altLang="en-US"/>
              <a:pPr>
                <a:defRPr/>
              </a:pPr>
              <a:t>9/29/16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1863E1-C08E-924D-A464-27D666A1264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311158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977EB7-8DEA-DF48-8A45-DFD4E53523DF}" type="datetimeFigureOut">
              <a:rPr lang="en-US" altLang="en-US"/>
              <a:pPr>
                <a:defRPr/>
              </a:pPr>
              <a:t>9/29/16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3EDADB-37AD-7F4B-B4DF-F4750C0A9E1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25582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v-SE" altLang="en-US"/>
              <a:t>Click to edit Master title style</a:t>
            </a:r>
            <a:endParaRPr lang="en-US" alt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altLang="en-US"/>
              <a:t>Click to edit Master text styles</a:t>
            </a:r>
          </a:p>
          <a:p>
            <a:pPr lvl="1"/>
            <a:r>
              <a:rPr lang="sv-SE" altLang="en-US"/>
              <a:t>Second level</a:t>
            </a:r>
          </a:p>
          <a:p>
            <a:pPr lvl="2"/>
            <a:r>
              <a:rPr lang="sv-SE" altLang="en-US"/>
              <a:t>Third level</a:t>
            </a:r>
          </a:p>
          <a:p>
            <a:pPr lvl="3"/>
            <a:r>
              <a:rPr lang="sv-SE" altLang="en-US"/>
              <a:t>Fourth level</a:t>
            </a:r>
          </a:p>
          <a:p>
            <a:pPr lvl="4"/>
            <a:r>
              <a:rPr lang="sv-SE" altLang="en-US"/>
              <a:t>Fifth level</a:t>
            </a:r>
            <a:endParaRPr lang="en-US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066BA9E7-9EC9-4D4C-9ECE-86210441A8C7}" type="datetimeFigureOut">
              <a:rPr lang="en-US" altLang="en-US"/>
              <a:pPr>
                <a:defRPr/>
              </a:pPr>
              <a:t>9/29/16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8B288B44-FF5E-DD46-9B17-067B1273A6B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5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notesSlide" Target="../notesSlides/notesSlide10.xml"/><Relationship Id="rId5" Type="http://schemas.openxmlformats.org/officeDocument/2006/relationships/image" Target="../media/image17.png"/><Relationship Id="rId1" Type="http://schemas.microsoft.com/office/2007/relationships/media" Target="file://localhost/Users/mathias.klang/Movies/clips/DRESS%20CODE%20SEXISM.mp4" TargetMode="External"/><Relationship Id="rId2" Type="http://schemas.openxmlformats.org/officeDocument/2006/relationships/video" Target="file://localhost/Users/mathias.klang/Movies/clips/DRESS%20CODE%20SEXISM.mp4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image" Target="../media/image22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3.tiff"/><Relationship Id="rId3" Type="http://schemas.openxmlformats.org/officeDocument/2006/relationships/image" Target="../media/image24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6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4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5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echrisk.se" TargetMode="External"/><Relationship Id="rId4" Type="http://schemas.openxmlformats.org/officeDocument/2006/relationships/hyperlink" Target="http://www.klangable.com" TargetMode="External"/><Relationship Id="rId5" Type="http://schemas.openxmlformats.org/officeDocument/2006/relationships/hyperlink" Target="http://www.flickr.com" TargetMode="External"/><Relationship Id="rId6" Type="http://schemas.openxmlformats.org/officeDocument/2006/relationships/hyperlink" Target="http://creativecommons.org/licenses/by-nc-sa/2.5/se/" TargetMode="External"/><Relationship Id="rId7" Type="http://schemas.openxmlformats.org/officeDocument/2006/relationships/hyperlink" Target="http://www.slideshare.net/klang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5" descr="Heroes M by Frédéric Poirot cc by nc n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6738" y="0"/>
            <a:ext cx="10680701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22313" y="4491038"/>
            <a:ext cx="4587875" cy="1362075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cap="small" dirty="0" smtClean="0">
                <a:solidFill>
                  <a:schemeClr val="bg1"/>
                </a:solidFill>
                <a:ea typeface="+mj-ea"/>
                <a:cs typeface="+mj-cs"/>
              </a:rPr>
              <a:t>Clothing &amp; Privacy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722313" y="4352925"/>
            <a:ext cx="7772400" cy="1500188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dirty="0" smtClean="0">
                <a:solidFill>
                  <a:schemeClr val="bg1"/>
                </a:solidFill>
                <a:ea typeface="+mn-ea"/>
                <a:cs typeface="+mn-cs"/>
              </a:rPr>
              <a:t>Mathias Klang	@</a:t>
            </a:r>
            <a:r>
              <a:rPr lang="en-US" dirty="0" err="1" smtClean="0">
                <a:solidFill>
                  <a:schemeClr val="bg1"/>
                </a:solidFill>
                <a:ea typeface="+mn-ea"/>
                <a:cs typeface="+mn-cs"/>
              </a:rPr>
              <a:t>klangable</a:t>
            </a:r>
            <a:r>
              <a:rPr lang="en-US" dirty="0" smtClean="0">
                <a:solidFill>
                  <a:schemeClr val="bg1"/>
                </a:solidFill>
                <a:ea typeface="+mn-ea"/>
                <a:cs typeface="+mn-cs"/>
              </a:rPr>
              <a:t>		</a:t>
            </a:r>
            <a:r>
              <a:rPr lang="en-US" dirty="0" err="1" smtClean="0">
                <a:solidFill>
                  <a:schemeClr val="bg1"/>
                </a:solidFill>
                <a:ea typeface="+mn-ea"/>
                <a:cs typeface="+mn-cs"/>
              </a:rPr>
              <a:t>klang@umb.edu</a:t>
            </a:r>
            <a:endParaRPr lang="en-US" dirty="0" smtClean="0">
              <a:solidFill>
                <a:schemeClr val="bg1"/>
              </a:solidFill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27650" name="Text Placeholder 2"/>
          <p:cNvSpPr>
            <a:spLocks noGrp="1"/>
          </p:cNvSpPr>
          <p:nvPr>
            <p:ph type="body" idx="1"/>
          </p:nvPr>
        </p:nvSpPr>
        <p:spPr>
          <a:xfrm>
            <a:off x="5607050" y="823913"/>
            <a:ext cx="2887663" cy="3582987"/>
          </a:xfrm>
        </p:spPr>
        <p:txBody>
          <a:bodyPr/>
          <a:lstStyle/>
          <a:p>
            <a:pPr eaLnBrk="1" hangingPunct="1"/>
            <a:r>
              <a:rPr lang="en-US" altLang="en-US">
                <a:solidFill>
                  <a:srgbClr val="898989"/>
                </a:solidFill>
                <a:ea typeface="ＭＳ Ｐゴシック" charset="-128"/>
              </a:rPr>
              <a:t>Micheline Bernardini modeling Louis Réard's bikini. It was small enough to fit into a 2 by 2 inches (51 by 51 mm) box like the one she is holding. July 5, 1946.</a:t>
            </a:r>
          </a:p>
          <a:p>
            <a:pPr eaLnBrk="1" hangingPunct="1"/>
            <a:endParaRPr lang="en-US" altLang="en-US">
              <a:solidFill>
                <a:srgbClr val="898989"/>
              </a:solidFill>
              <a:ea typeface="ＭＳ Ｐゴシック" charset="-128"/>
            </a:endParaRPr>
          </a:p>
          <a:p>
            <a:pPr eaLnBrk="1" hangingPunct="1"/>
            <a:endParaRPr lang="en-US" altLang="en-US">
              <a:solidFill>
                <a:srgbClr val="898989"/>
              </a:solidFill>
              <a:ea typeface="ＭＳ Ｐゴシック" charset="-128"/>
            </a:endParaRPr>
          </a:p>
        </p:txBody>
      </p:sp>
      <p:pic>
        <p:nvPicPr>
          <p:cNvPr id="27651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53013" cy="687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85963"/>
            <a:ext cx="9170988" cy="910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29699" name="Text Placeholder 2"/>
          <p:cNvSpPr>
            <a:spLocks noGrp="1"/>
          </p:cNvSpPr>
          <p:nvPr>
            <p:ph type="body" idx="1"/>
          </p:nvPr>
        </p:nvSpPr>
        <p:spPr>
          <a:xfrm>
            <a:off x="5418138" y="2346325"/>
            <a:ext cx="2414587" cy="841375"/>
          </a:xfrm>
        </p:spPr>
        <p:txBody>
          <a:bodyPr/>
          <a:lstStyle/>
          <a:p>
            <a:pPr eaLnBrk="1" hangingPunct="1"/>
            <a:r>
              <a:rPr lang="en-US" altLang="en-US">
                <a:solidFill>
                  <a:schemeClr val="tx1"/>
                </a:solidFill>
                <a:ea typeface="ＭＳ Ｐゴシック" charset="-128"/>
              </a:rPr>
              <a:t>Brigitte Bardot, 1953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pic>
        <p:nvPicPr>
          <p:cNvPr id="31747" name="Picture 3" descr="bikini scans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63" y="122238"/>
            <a:ext cx="6451600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triped Right Arrow 4"/>
          <p:cNvSpPr>
            <a:spLocks/>
          </p:cNvSpPr>
          <p:nvPr/>
        </p:nvSpPr>
        <p:spPr bwMode="auto">
          <a:xfrm rot="9608063">
            <a:off x="6681788" y="2932113"/>
            <a:ext cx="1931987" cy="323850"/>
          </a:xfrm>
          <a:custGeom>
            <a:avLst/>
            <a:gdLst>
              <a:gd name="T0" fmla="*/ 0 w 1931987"/>
              <a:gd name="T1" fmla="*/ 80963 h 323850"/>
              <a:gd name="T2" fmla="*/ 10120 w 1931987"/>
              <a:gd name="T3" fmla="*/ 80963 h 323850"/>
              <a:gd name="T4" fmla="*/ 10120 w 1931987"/>
              <a:gd name="T5" fmla="*/ 242888 h 323850"/>
              <a:gd name="T6" fmla="*/ 0 w 1931987"/>
              <a:gd name="T7" fmla="*/ 242888 h 323850"/>
              <a:gd name="T8" fmla="*/ 0 w 1931987"/>
              <a:gd name="T9" fmla="*/ 80963 h 323850"/>
              <a:gd name="T10" fmla="*/ 20241 w 1931987"/>
              <a:gd name="T11" fmla="*/ 80963 h 323850"/>
              <a:gd name="T12" fmla="*/ 40481 w 1931987"/>
              <a:gd name="T13" fmla="*/ 80963 h 323850"/>
              <a:gd name="T14" fmla="*/ 40481 w 1931987"/>
              <a:gd name="T15" fmla="*/ 242888 h 323850"/>
              <a:gd name="T16" fmla="*/ 20241 w 1931987"/>
              <a:gd name="T17" fmla="*/ 242888 h 323850"/>
              <a:gd name="T18" fmla="*/ 20241 w 1931987"/>
              <a:gd name="T19" fmla="*/ 80963 h 323850"/>
              <a:gd name="T20" fmla="*/ 50602 w 1931987"/>
              <a:gd name="T21" fmla="*/ 80963 h 323850"/>
              <a:gd name="T22" fmla="*/ 1770062 w 1931987"/>
              <a:gd name="T23" fmla="*/ 80963 h 323850"/>
              <a:gd name="T24" fmla="*/ 1770062 w 1931987"/>
              <a:gd name="T25" fmla="*/ 0 h 323850"/>
              <a:gd name="T26" fmla="*/ 1931987 w 1931987"/>
              <a:gd name="T27" fmla="*/ 161925 h 323850"/>
              <a:gd name="T28" fmla="*/ 1770062 w 1931987"/>
              <a:gd name="T29" fmla="*/ 323850 h 323850"/>
              <a:gd name="T30" fmla="*/ 1770062 w 1931987"/>
              <a:gd name="T31" fmla="*/ 242888 h 323850"/>
              <a:gd name="T32" fmla="*/ 50602 w 1931987"/>
              <a:gd name="T33" fmla="*/ 242888 h 323850"/>
              <a:gd name="T34" fmla="*/ 50602 w 1931987"/>
              <a:gd name="T35" fmla="*/ 80963 h 323850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1931987" h="323850">
                <a:moveTo>
                  <a:pt x="0" y="80963"/>
                </a:moveTo>
                <a:lnTo>
                  <a:pt x="10120" y="80963"/>
                </a:lnTo>
                <a:lnTo>
                  <a:pt x="10120" y="242888"/>
                </a:lnTo>
                <a:lnTo>
                  <a:pt x="0" y="242888"/>
                </a:lnTo>
                <a:lnTo>
                  <a:pt x="0" y="80963"/>
                </a:lnTo>
                <a:close/>
                <a:moveTo>
                  <a:pt x="20241" y="80963"/>
                </a:moveTo>
                <a:lnTo>
                  <a:pt x="40481" y="80963"/>
                </a:lnTo>
                <a:lnTo>
                  <a:pt x="40481" y="242888"/>
                </a:lnTo>
                <a:lnTo>
                  <a:pt x="20241" y="242888"/>
                </a:lnTo>
                <a:lnTo>
                  <a:pt x="20241" y="80963"/>
                </a:lnTo>
                <a:close/>
                <a:moveTo>
                  <a:pt x="50602" y="80963"/>
                </a:moveTo>
                <a:lnTo>
                  <a:pt x="1770062" y="80963"/>
                </a:lnTo>
                <a:lnTo>
                  <a:pt x="1770062" y="0"/>
                </a:lnTo>
                <a:lnTo>
                  <a:pt x="1931987" y="161925"/>
                </a:lnTo>
                <a:lnTo>
                  <a:pt x="1770062" y="323850"/>
                </a:lnTo>
                <a:lnTo>
                  <a:pt x="1770062" y="242888"/>
                </a:lnTo>
                <a:lnTo>
                  <a:pt x="50602" y="242888"/>
                </a:lnTo>
                <a:lnTo>
                  <a:pt x="50602" y="80963"/>
                </a:ln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pic>
        <p:nvPicPr>
          <p:cNvPr id="32771" name="Picture 3" descr="dehumanize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1165225"/>
            <a:ext cx="6400800" cy="469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triped Right Arrow 4"/>
          <p:cNvSpPr>
            <a:spLocks/>
          </p:cNvSpPr>
          <p:nvPr/>
        </p:nvSpPr>
        <p:spPr bwMode="auto">
          <a:xfrm rot="-8802096">
            <a:off x="6627813" y="2744788"/>
            <a:ext cx="1933575" cy="323850"/>
          </a:xfrm>
          <a:custGeom>
            <a:avLst/>
            <a:gdLst>
              <a:gd name="T0" fmla="*/ 0 w 1933575"/>
              <a:gd name="T1" fmla="*/ 80963 h 323850"/>
              <a:gd name="T2" fmla="*/ 10120 w 1933575"/>
              <a:gd name="T3" fmla="*/ 80963 h 323850"/>
              <a:gd name="T4" fmla="*/ 10120 w 1933575"/>
              <a:gd name="T5" fmla="*/ 242888 h 323850"/>
              <a:gd name="T6" fmla="*/ 0 w 1933575"/>
              <a:gd name="T7" fmla="*/ 242888 h 323850"/>
              <a:gd name="T8" fmla="*/ 0 w 1933575"/>
              <a:gd name="T9" fmla="*/ 80963 h 323850"/>
              <a:gd name="T10" fmla="*/ 20241 w 1933575"/>
              <a:gd name="T11" fmla="*/ 80963 h 323850"/>
              <a:gd name="T12" fmla="*/ 40481 w 1933575"/>
              <a:gd name="T13" fmla="*/ 80963 h 323850"/>
              <a:gd name="T14" fmla="*/ 40481 w 1933575"/>
              <a:gd name="T15" fmla="*/ 242888 h 323850"/>
              <a:gd name="T16" fmla="*/ 20241 w 1933575"/>
              <a:gd name="T17" fmla="*/ 242888 h 323850"/>
              <a:gd name="T18" fmla="*/ 20241 w 1933575"/>
              <a:gd name="T19" fmla="*/ 80963 h 323850"/>
              <a:gd name="T20" fmla="*/ 50602 w 1933575"/>
              <a:gd name="T21" fmla="*/ 80963 h 323850"/>
              <a:gd name="T22" fmla="*/ 1771650 w 1933575"/>
              <a:gd name="T23" fmla="*/ 80963 h 323850"/>
              <a:gd name="T24" fmla="*/ 1771650 w 1933575"/>
              <a:gd name="T25" fmla="*/ 0 h 323850"/>
              <a:gd name="T26" fmla="*/ 1933575 w 1933575"/>
              <a:gd name="T27" fmla="*/ 161925 h 323850"/>
              <a:gd name="T28" fmla="*/ 1771650 w 1933575"/>
              <a:gd name="T29" fmla="*/ 323850 h 323850"/>
              <a:gd name="T30" fmla="*/ 1771650 w 1933575"/>
              <a:gd name="T31" fmla="*/ 242888 h 323850"/>
              <a:gd name="T32" fmla="*/ 50602 w 1933575"/>
              <a:gd name="T33" fmla="*/ 242888 h 323850"/>
              <a:gd name="T34" fmla="*/ 50602 w 1933575"/>
              <a:gd name="T35" fmla="*/ 80963 h 323850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1933575" h="323850">
                <a:moveTo>
                  <a:pt x="0" y="80963"/>
                </a:moveTo>
                <a:lnTo>
                  <a:pt x="10120" y="80963"/>
                </a:lnTo>
                <a:lnTo>
                  <a:pt x="10120" y="242888"/>
                </a:lnTo>
                <a:lnTo>
                  <a:pt x="0" y="242888"/>
                </a:lnTo>
                <a:lnTo>
                  <a:pt x="0" y="80963"/>
                </a:lnTo>
                <a:close/>
                <a:moveTo>
                  <a:pt x="20241" y="80963"/>
                </a:moveTo>
                <a:lnTo>
                  <a:pt x="40481" y="80963"/>
                </a:lnTo>
                <a:lnTo>
                  <a:pt x="40481" y="242888"/>
                </a:lnTo>
                <a:lnTo>
                  <a:pt x="20241" y="242888"/>
                </a:lnTo>
                <a:lnTo>
                  <a:pt x="20241" y="80963"/>
                </a:lnTo>
                <a:close/>
                <a:moveTo>
                  <a:pt x="50602" y="80963"/>
                </a:moveTo>
                <a:lnTo>
                  <a:pt x="1771650" y="80963"/>
                </a:lnTo>
                <a:lnTo>
                  <a:pt x="1771650" y="0"/>
                </a:lnTo>
                <a:lnTo>
                  <a:pt x="1933575" y="161925"/>
                </a:lnTo>
                <a:lnTo>
                  <a:pt x="1771650" y="323850"/>
                </a:lnTo>
                <a:lnTo>
                  <a:pt x="1771650" y="242888"/>
                </a:lnTo>
                <a:lnTo>
                  <a:pt x="50602" y="242888"/>
                </a:lnTo>
                <a:lnTo>
                  <a:pt x="50602" y="80963"/>
                </a:ln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endParaRPr lang="en-US"/>
          </a:p>
        </p:txBody>
      </p:sp>
      <p:sp>
        <p:nvSpPr>
          <p:cNvPr id="6" name="Striped Right Arrow 5"/>
          <p:cNvSpPr>
            <a:spLocks/>
          </p:cNvSpPr>
          <p:nvPr/>
        </p:nvSpPr>
        <p:spPr bwMode="auto">
          <a:xfrm rot="8775811">
            <a:off x="6681788" y="2932113"/>
            <a:ext cx="1931987" cy="323850"/>
          </a:xfrm>
          <a:custGeom>
            <a:avLst/>
            <a:gdLst>
              <a:gd name="T0" fmla="*/ 0 w 1931987"/>
              <a:gd name="T1" fmla="*/ 80963 h 323850"/>
              <a:gd name="T2" fmla="*/ 10120 w 1931987"/>
              <a:gd name="T3" fmla="*/ 80963 h 323850"/>
              <a:gd name="T4" fmla="*/ 10120 w 1931987"/>
              <a:gd name="T5" fmla="*/ 242888 h 323850"/>
              <a:gd name="T6" fmla="*/ 0 w 1931987"/>
              <a:gd name="T7" fmla="*/ 242888 h 323850"/>
              <a:gd name="T8" fmla="*/ 0 w 1931987"/>
              <a:gd name="T9" fmla="*/ 80963 h 323850"/>
              <a:gd name="T10" fmla="*/ 20241 w 1931987"/>
              <a:gd name="T11" fmla="*/ 80963 h 323850"/>
              <a:gd name="T12" fmla="*/ 40481 w 1931987"/>
              <a:gd name="T13" fmla="*/ 80963 h 323850"/>
              <a:gd name="T14" fmla="*/ 40481 w 1931987"/>
              <a:gd name="T15" fmla="*/ 242888 h 323850"/>
              <a:gd name="T16" fmla="*/ 20241 w 1931987"/>
              <a:gd name="T17" fmla="*/ 242888 h 323850"/>
              <a:gd name="T18" fmla="*/ 20241 w 1931987"/>
              <a:gd name="T19" fmla="*/ 80963 h 323850"/>
              <a:gd name="T20" fmla="*/ 50602 w 1931987"/>
              <a:gd name="T21" fmla="*/ 80963 h 323850"/>
              <a:gd name="T22" fmla="*/ 1770062 w 1931987"/>
              <a:gd name="T23" fmla="*/ 80963 h 323850"/>
              <a:gd name="T24" fmla="*/ 1770062 w 1931987"/>
              <a:gd name="T25" fmla="*/ 0 h 323850"/>
              <a:gd name="T26" fmla="*/ 1931987 w 1931987"/>
              <a:gd name="T27" fmla="*/ 161925 h 323850"/>
              <a:gd name="T28" fmla="*/ 1770062 w 1931987"/>
              <a:gd name="T29" fmla="*/ 323850 h 323850"/>
              <a:gd name="T30" fmla="*/ 1770062 w 1931987"/>
              <a:gd name="T31" fmla="*/ 242888 h 323850"/>
              <a:gd name="T32" fmla="*/ 50602 w 1931987"/>
              <a:gd name="T33" fmla="*/ 242888 h 323850"/>
              <a:gd name="T34" fmla="*/ 50602 w 1931987"/>
              <a:gd name="T35" fmla="*/ 80963 h 323850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1931987" h="323850">
                <a:moveTo>
                  <a:pt x="0" y="80963"/>
                </a:moveTo>
                <a:lnTo>
                  <a:pt x="10120" y="80963"/>
                </a:lnTo>
                <a:lnTo>
                  <a:pt x="10120" y="242888"/>
                </a:lnTo>
                <a:lnTo>
                  <a:pt x="0" y="242888"/>
                </a:lnTo>
                <a:lnTo>
                  <a:pt x="0" y="80963"/>
                </a:lnTo>
                <a:close/>
                <a:moveTo>
                  <a:pt x="20241" y="80963"/>
                </a:moveTo>
                <a:lnTo>
                  <a:pt x="40481" y="80963"/>
                </a:lnTo>
                <a:lnTo>
                  <a:pt x="40481" y="242888"/>
                </a:lnTo>
                <a:lnTo>
                  <a:pt x="20241" y="242888"/>
                </a:lnTo>
                <a:lnTo>
                  <a:pt x="20241" y="80963"/>
                </a:lnTo>
                <a:close/>
                <a:moveTo>
                  <a:pt x="50602" y="80963"/>
                </a:moveTo>
                <a:lnTo>
                  <a:pt x="1770062" y="80963"/>
                </a:lnTo>
                <a:lnTo>
                  <a:pt x="1770062" y="0"/>
                </a:lnTo>
                <a:lnTo>
                  <a:pt x="1931987" y="161925"/>
                </a:lnTo>
                <a:lnTo>
                  <a:pt x="1770062" y="323850"/>
                </a:lnTo>
                <a:lnTo>
                  <a:pt x="1770062" y="242888"/>
                </a:lnTo>
                <a:lnTo>
                  <a:pt x="50602" y="242888"/>
                </a:lnTo>
                <a:lnTo>
                  <a:pt x="50602" y="80963"/>
                </a:ln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3461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en-US" smtClean="0">
              <a:ea typeface="+mj-ea"/>
              <a:cs typeface="+mj-cs"/>
            </a:endParaRPr>
          </a:p>
        </p:txBody>
      </p:sp>
      <p:sp>
        <p:nvSpPr>
          <p:cNvPr id="37890" name="Text Placeholder 2"/>
          <p:cNvSpPr>
            <a:spLocks noGrp="1"/>
          </p:cNvSpPr>
          <p:nvPr>
            <p:ph type="body" idx="1"/>
          </p:nvPr>
        </p:nvSpPr>
        <p:spPr>
          <a:xfrm>
            <a:off x="722313" y="1730375"/>
            <a:ext cx="7772400" cy="267652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>
                <a:solidFill>
                  <a:srgbClr val="898989"/>
                </a:solidFill>
                <a:ea typeface="ＭＳ Ｐゴシック" charset="-128"/>
              </a:rPr>
              <a:t>Qatari women basketball team forfeit match for wearing hijab (2014)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>
                <a:solidFill>
                  <a:srgbClr val="898989"/>
                </a:solidFill>
                <a:ea typeface="ＭＳ Ｐゴシック" charset="-128"/>
              </a:rPr>
              <a:t>Virginia teen asked to leave because of short dress. Dads had her removed in case she gave boys “impure thoughts” (2014)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>
                <a:solidFill>
                  <a:srgbClr val="898989"/>
                </a:solidFill>
                <a:ea typeface="ＭＳ Ｐゴシック" charset="-128"/>
              </a:rPr>
              <a:t>UK Schoolgirls Sent Home Because Their Trousers Were “Too Tight” (2014)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>
                <a:solidFill>
                  <a:srgbClr val="898989"/>
                </a:solidFill>
                <a:ea typeface="ＭＳ Ｐゴシック" charset="-128"/>
              </a:rPr>
              <a:t>Michigan leggings are “too distracting” &amp; encouraging girls to go out with “little to no clothing on” (2014)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>
                <a:solidFill>
                  <a:srgbClr val="898989"/>
                </a:solidFill>
                <a:ea typeface="ＭＳ Ｐゴシック" charset="-128"/>
              </a:rPr>
              <a:t>13 year olds in Illinois told that leggings “too distracting to boys” (2013)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en-US" smtClean="0">
              <a:ea typeface="+mj-ea"/>
              <a:cs typeface="+mj-c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1401763"/>
            <a:ext cx="2967037" cy="3005137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dirty="0" smtClean="0">
                <a:ea typeface="+mn-ea"/>
                <a:cs typeface="+mn-cs"/>
              </a:rPr>
              <a:t>11</a:t>
            </a:r>
            <a:r>
              <a:rPr lang="en-US" baseline="30000" dirty="0" smtClean="0">
                <a:ea typeface="+mn-ea"/>
                <a:cs typeface="+mn-cs"/>
              </a:rPr>
              <a:t>th</a:t>
            </a:r>
            <a:r>
              <a:rPr lang="en-US" dirty="0" smtClean="0">
                <a:ea typeface="+mn-ea"/>
                <a:cs typeface="+mn-cs"/>
              </a:rPr>
              <a:t> grader in Montreal told, in front of her class, shorts were too short and that she would have to change or face suspension</a:t>
            </a:r>
          </a:p>
        </p:txBody>
      </p:sp>
      <p:pic>
        <p:nvPicPr>
          <p:cNvPr id="38915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3175" y="977900"/>
            <a:ext cx="5167313" cy="512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5014913"/>
            <a:ext cx="7772400" cy="1500187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err="1" smtClean="0"/>
              <a:t>Laci</a:t>
            </a:r>
            <a:r>
              <a:rPr lang="en-US" dirty="0" smtClean="0"/>
              <a:t> Green Dress Code Sexism</a:t>
            </a:r>
          </a:p>
          <a:p>
            <a:pPr eaLnBrk="1" hangingPunct="1">
              <a:defRPr/>
            </a:pPr>
            <a:r>
              <a:rPr lang="en-US" dirty="0" smtClean="0"/>
              <a:t>https</a:t>
            </a:r>
            <a:r>
              <a:rPr lang="en-US" dirty="0"/>
              <a:t>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</a:t>
            </a:r>
            <a:r>
              <a:rPr lang="en-US" dirty="0" smtClean="0"/>
              <a:t>41J4XBjgOrw</a:t>
            </a:r>
            <a:endParaRPr lang="en-US" dirty="0"/>
          </a:p>
        </p:txBody>
      </p:sp>
      <p:pic>
        <p:nvPicPr>
          <p:cNvPr id="4" name="DRESS CODE SEXIS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4513" y="515937"/>
            <a:ext cx="8128000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8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702175"/>
            <a:ext cx="7772400" cy="1362075"/>
          </a:xfrm>
        </p:spPr>
        <p:txBody>
          <a:bodyPr/>
          <a:lstStyle/>
          <a:p>
            <a:pPr eaLnBrk="1" hangingPunct="1">
              <a:defRPr/>
            </a:pPr>
            <a:r>
              <a:rPr lang="en-US" cap="small" dirty="0" smtClean="0"/>
              <a:t>Religious Dress</a:t>
            </a:r>
            <a:endParaRPr lang="en-US" cap="smal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pic>
        <p:nvPicPr>
          <p:cNvPr id="41987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13" y="522288"/>
            <a:ext cx="7874000" cy="416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pic>
        <p:nvPicPr>
          <p:cNvPr id="43011" name="Picture 3" descr="banning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00088"/>
            <a:ext cx="9144000" cy="500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pic>
        <p:nvPicPr>
          <p:cNvPr id="1536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pic>
        <p:nvPicPr>
          <p:cNvPr id="44035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938"/>
            <a:ext cx="9167813" cy="686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3" descr="fixing my hijab by rana ossama cc by s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cap="small" dirty="0" smtClean="0">
                <a:solidFill>
                  <a:schemeClr val="bg1"/>
                </a:solidFill>
              </a:rPr>
              <a:t>Incomplete list</a:t>
            </a:r>
            <a:endParaRPr lang="en-US" cap="small" dirty="0">
              <a:solidFill>
                <a:schemeClr val="bg1"/>
              </a:solidFill>
            </a:endParaRPr>
          </a:p>
        </p:txBody>
      </p:sp>
      <p:sp>
        <p:nvSpPr>
          <p:cNvPr id="45059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4641850" cy="1500187"/>
          </a:xfrm>
        </p:spPr>
        <p:txBody>
          <a:bodyPr/>
          <a:lstStyle/>
          <a:p>
            <a:pPr eaLnBrk="1" hangingPunct="1"/>
            <a:r>
              <a:rPr lang="en-US" altLang="en-US" sz="1600">
                <a:solidFill>
                  <a:schemeClr val="bg1"/>
                </a:solidFill>
                <a:ea typeface="ＭＳ Ｐゴシック" charset="-128"/>
              </a:rPr>
              <a:t>Syria (2010)</a:t>
            </a:r>
          </a:p>
          <a:p>
            <a:pPr eaLnBrk="1" hangingPunct="1"/>
            <a:r>
              <a:rPr lang="en-US" altLang="en-US" sz="1600">
                <a:solidFill>
                  <a:schemeClr val="bg1"/>
                </a:solidFill>
                <a:ea typeface="ＭＳ Ｐゴシック" charset="-128"/>
              </a:rPr>
              <a:t>Italy (any garments that mask identification since the 1970s &amp; local)</a:t>
            </a:r>
          </a:p>
          <a:p>
            <a:pPr eaLnBrk="1" hangingPunct="1"/>
            <a:r>
              <a:rPr lang="en-US" altLang="en-US" sz="1600">
                <a:solidFill>
                  <a:schemeClr val="bg1"/>
                </a:solidFill>
                <a:ea typeface="ＭＳ Ｐゴシック" charset="-128"/>
              </a:rPr>
              <a:t>Russia (2013)</a:t>
            </a:r>
          </a:p>
          <a:p>
            <a:pPr eaLnBrk="1" hangingPunct="1"/>
            <a:r>
              <a:rPr lang="en-US" altLang="en-US" sz="1600">
                <a:solidFill>
                  <a:schemeClr val="bg1"/>
                </a:solidFill>
                <a:ea typeface="ＭＳ Ｐゴシック" charset="-128"/>
              </a:rPr>
              <a:t>The Netherlands (on public transportation or in schools)</a:t>
            </a:r>
          </a:p>
          <a:p>
            <a:pPr eaLnBrk="1" hangingPunct="1"/>
            <a:r>
              <a:rPr lang="en-US" altLang="en-US" sz="1600">
                <a:solidFill>
                  <a:schemeClr val="bg1"/>
                </a:solidFill>
                <a:ea typeface="ＭＳ Ｐゴシック" charset="-128"/>
              </a:rPr>
              <a:t>Spain (local bans, but 2013 the Spanish Supreme Court overturned the ban, calling it "unconstitutional.")</a:t>
            </a:r>
          </a:p>
          <a:p>
            <a:pPr eaLnBrk="1" hangingPunct="1"/>
            <a:r>
              <a:rPr lang="en-US" altLang="en-US" sz="1600">
                <a:solidFill>
                  <a:schemeClr val="bg1"/>
                </a:solidFill>
                <a:ea typeface="ＭＳ Ｐゴシック" charset="-128"/>
              </a:rPr>
              <a:t>Belgium</a:t>
            </a:r>
          </a:p>
          <a:p>
            <a:pPr eaLnBrk="1" hangingPunct="1"/>
            <a:r>
              <a:rPr lang="en-US" altLang="en-US" sz="1600">
                <a:solidFill>
                  <a:schemeClr val="bg1"/>
                </a:solidFill>
                <a:ea typeface="ＭＳ Ｐゴシック" charset="-128"/>
              </a:rPr>
              <a:t>France</a:t>
            </a:r>
          </a:p>
          <a:p>
            <a:pPr eaLnBrk="1" hangingPunct="1"/>
            <a:r>
              <a:rPr lang="en-US" altLang="en-US" sz="1600">
                <a:solidFill>
                  <a:schemeClr val="bg1"/>
                </a:solidFill>
                <a:ea typeface="ＭＳ Ｐゴシック" charset="-128"/>
              </a:rPr>
              <a:t>Cameroon</a:t>
            </a:r>
          </a:p>
          <a:p>
            <a:pPr eaLnBrk="1" hangingPunct="1"/>
            <a:r>
              <a:rPr lang="en-US" altLang="en-US" sz="1600">
                <a:solidFill>
                  <a:schemeClr val="bg1"/>
                </a:solidFill>
                <a:ea typeface="ＭＳ Ｐゴシック" charset="-128"/>
              </a:rPr>
              <a:t>Chad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en-US" smtClean="0">
              <a:ea typeface="+mj-ea"/>
              <a:cs typeface="+mj-c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422775"/>
            <a:ext cx="7772400" cy="1500188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dirty="0" smtClean="0">
                <a:ea typeface="+mn-ea"/>
                <a:cs typeface="+mn-cs"/>
              </a:rPr>
              <a:t>Amnesty International statement on right to wear religious garb </a:t>
            </a:r>
          </a:p>
        </p:txBody>
      </p:sp>
      <p:pic>
        <p:nvPicPr>
          <p:cNvPr id="4" name="Amnesty International Burqa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60513" y="414337"/>
            <a:ext cx="6096000" cy="4673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56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32763" y="0"/>
            <a:ext cx="10331355" cy="68875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13700">
            <a:off x="5165556" y="944914"/>
            <a:ext cx="4786189" cy="1199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34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cap="small" dirty="0" smtClean="0">
                <a:ea typeface="+mj-ea"/>
                <a:cs typeface="+mj-cs"/>
              </a:rPr>
              <a:t>Russia Banned </a:t>
            </a:r>
            <a:r>
              <a:rPr lang="en-US" cap="small" dirty="0" err="1" smtClean="0">
                <a:ea typeface="+mj-ea"/>
                <a:cs typeface="+mj-cs"/>
              </a:rPr>
              <a:t>emo</a:t>
            </a:r>
            <a:r>
              <a:rPr lang="en-US" cap="small" dirty="0" smtClean="0">
                <a:ea typeface="+mj-ea"/>
                <a:cs typeface="+mj-cs"/>
              </a:rPr>
              <a:t> clothing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endParaRPr lang="en-US" smtClean="0">
              <a:ea typeface="+mn-ea"/>
              <a:cs typeface="+mn-cs"/>
            </a:endParaRPr>
          </a:p>
        </p:txBody>
      </p:sp>
      <p:pic>
        <p:nvPicPr>
          <p:cNvPr id="33795" name="Picture 3" descr="saggy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1775"/>
            <a:ext cx="9144000" cy="604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7633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3" descr="Hearts and Bones by Mandias CC by nc n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46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cap="small" dirty="0" smtClean="0">
                <a:solidFill>
                  <a:schemeClr val="bg1"/>
                </a:solidFill>
                <a:ea typeface="+mj-ea"/>
                <a:cs typeface="+mj-cs"/>
              </a:rPr>
              <a:t>FBI &amp; Insane Clown Posse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endParaRPr lang="en-US" smtClean="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5580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en-US" smtClean="0">
              <a:ea typeface="+mj-ea"/>
              <a:cs typeface="+mj-c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endParaRPr lang="en-US" smtClean="0">
              <a:ea typeface="+mn-ea"/>
              <a:cs typeface="+mn-cs"/>
            </a:endParaRPr>
          </a:p>
        </p:txBody>
      </p:sp>
      <p:pic>
        <p:nvPicPr>
          <p:cNvPr id="35843" name="Picture 4" descr="blacklivescourt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41375"/>
            <a:ext cx="9144000" cy="542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085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0988" cy="422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cap="small" dirty="0" smtClean="0"/>
              <a:t>Hiding in plain sight</a:t>
            </a:r>
            <a:endParaRPr lang="en-US" cap="small" dirty="0"/>
          </a:p>
        </p:txBody>
      </p:sp>
      <p:sp>
        <p:nvSpPr>
          <p:cNvPr id="48131" name="Text Placeholder 2"/>
          <p:cNvSpPr>
            <a:spLocks noGrp="1"/>
          </p:cNvSpPr>
          <p:nvPr>
            <p:ph type="body" idx="1"/>
          </p:nvPr>
        </p:nvSpPr>
        <p:spPr>
          <a:xfrm>
            <a:off x="722313" y="4930775"/>
            <a:ext cx="7772400" cy="1195388"/>
          </a:xfrm>
        </p:spPr>
        <p:txBody>
          <a:bodyPr/>
          <a:lstStyle/>
          <a:p>
            <a:pPr eaLnBrk="1" hangingPunct="1"/>
            <a:r>
              <a:rPr lang="en-US" altLang="en-US">
                <a:solidFill>
                  <a:srgbClr val="898989"/>
                </a:solidFill>
                <a:ea typeface="ＭＳ Ｐゴシック" charset="-128"/>
              </a:rPr>
              <a:t>Eight years after spending $5 billion on a heavily-criticized universal camouflage pattern, the Army is back at the drawing board looking for a new design that’s estimated to cost another $4 billion.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0" y="0"/>
            <a:ext cx="6604000" cy="535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892675"/>
            <a:ext cx="7772400" cy="1500188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CV Dazzle explores how fashion can be used as camouflage from face-detection technology, the first step in automated face recognition.</a:t>
            </a:r>
          </a:p>
        </p:txBody>
      </p:sp>
      <p:pic>
        <p:nvPicPr>
          <p:cNvPr id="49156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318000" cy="431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pic>
        <p:nvPicPr>
          <p:cNvPr id="51203" name="Picture 3" descr="camofashio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15963"/>
            <a:ext cx="9144000" cy="530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pic>
        <p:nvPicPr>
          <p:cNvPr id="17411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97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pic>
        <p:nvPicPr>
          <p:cNvPr id="52227" name="Picture 3" descr="makeup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0963"/>
            <a:ext cx="9144000" cy="655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5018088"/>
            <a:ext cx="7772400" cy="1500187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Leo </a:t>
            </a:r>
            <a:r>
              <a:rPr lang="en-US" dirty="0" err="1"/>
              <a:t>Selvaggio</a:t>
            </a:r>
            <a:r>
              <a:rPr lang="en-US" dirty="0"/>
              <a:t> and founder of URME </a:t>
            </a:r>
            <a:r>
              <a:rPr lang="en-US" dirty="0" smtClean="0"/>
              <a:t>Surveillance</a:t>
            </a:r>
            <a:endParaRPr lang="en-US" dirty="0"/>
          </a:p>
        </p:txBody>
      </p:sp>
      <p:pic>
        <p:nvPicPr>
          <p:cNvPr id="53251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0" y="889000"/>
            <a:ext cx="5080000" cy="5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cap="small" dirty="0" smtClean="0"/>
              <a:t>Banning masked protest</a:t>
            </a:r>
            <a:endParaRPr lang="en-US" cap="smal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pic>
        <p:nvPicPr>
          <p:cNvPr id="56323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pic>
        <p:nvPicPr>
          <p:cNvPr id="57347" name="Picture 3" descr="M15 - Occupy London - May 2012 Street Protest - 15.5.12 Darren Johnson iDJ Photography cc by nc n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3725" y="0"/>
            <a:ext cx="10475913" cy="695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Picture 4" descr="Eyes ! (Youth from Antikythera!) by agelakis cc by nc s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3" y="4352925"/>
            <a:ext cx="5105400" cy="1362075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800" b="0" cap="small" dirty="0" smtClean="0">
                <a:ea typeface="+mj-ea"/>
                <a:cs typeface="+mj-cs"/>
              </a:rPr>
              <a:t>Thank you!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Picture 2" descr="self12.jpg"/>
          <p:cNvPicPr>
            <a:picLocks noChangeAspect="1"/>
          </p:cNvPicPr>
          <p:nvPr/>
        </p:nvPicPr>
        <p:blipFill>
          <a:blip r:embed="rId2">
            <a:alphaModFix am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3" y="0"/>
            <a:ext cx="91678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6196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4927600" y="2979738"/>
            <a:ext cx="4216400" cy="3878262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endParaRPr lang="en-US" altLang="en-US" sz="1800" smtClean="0">
              <a:solidFill>
                <a:srgbClr val="FFFFFF"/>
              </a:solidFill>
            </a:endParaRPr>
          </a:p>
        </p:txBody>
      </p:sp>
      <p:sp>
        <p:nvSpPr>
          <p:cNvPr id="61443" name="Content Placeholder 4"/>
          <p:cNvSpPr>
            <a:spLocks noGrp="1"/>
          </p:cNvSpPr>
          <p:nvPr>
            <p:ph idx="1"/>
          </p:nvPr>
        </p:nvSpPr>
        <p:spPr>
          <a:xfrm>
            <a:off x="3894138" y="223838"/>
            <a:ext cx="5114925" cy="6430962"/>
          </a:xfrm>
        </p:spPr>
        <p:txBody>
          <a:bodyPr/>
          <a:lstStyle/>
          <a:p>
            <a:pPr marL="0" indent="0" algn="r" eaLnBrk="1" hangingPunct="1">
              <a:buFont typeface="Arial" charset="0"/>
              <a:buNone/>
            </a:pPr>
            <a:r>
              <a:rPr lang="en-US" altLang="en-US" sz="2400">
                <a:ea typeface="ＭＳ Ｐゴシック" charset="-128"/>
              </a:rPr>
              <a:t>Mathias Klang</a:t>
            </a:r>
          </a:p>
          <a:p>
            <a:pPr marL="0" indent="0" algn="r" eaLnBrk="1" hangingPunct="1">
              <a:buFont typeface="Arial" charset="0"/>
              <a:buNone/>
            </a:pPr>
            <a:r>
              <a:rPr lang="en-US" altLang="en-US" sz="2400">
                <a:ea typeface="ＭＳ Ｐゴシック" charset="-128"/>
              </a:rPr>
              <a:t> @klangable</a:t>
            </a:r>
            <a:endParaRPr lang="en-US" altLang="en-US" sz="2400">
              <a:ea typeface="ＭＳ Ｐゴシック" charset="-128"/>
              <a:hlinkClick r:id="rId3"/>
            </a:endParaRPr>
          </a:p>
          <a:p>
            <a:pPr marL="0" indent="0" algn="r" eaLnBrk="1" hangingPunct="1">
              <a:buFont typeface="Arial" charset="0"/>
              <a:buNone/>
            </a:pPr>
            <a:r>
              <a:rPr lang="en-US" altLang="en-US" sz="2400">
                <a:ea typeface="ＭＳ Ｐゴシック" charset="-128"/>
                <a:hlinkClick r:id="rId4"/>
              </a:rPr>
              <a:t>www.klangable.com</a:t>
            </a:r>
            <a:endParaRPr lang="en-US" altLang="en-US" sz="2400">
              <a:ea typeface="ＭＳ Ｐゴシック" charset="-128"/>
            </a:endParaRPr>
          </a:p>
          <a:p>
            <a:pPr marL="0" indent="0" algn="r" eaLnBrk="1" hangingPunct="1">
              <a:buFont typeface="Arial" charset="0"/>
              <a:buNone/>
            </a:pPr>
            <a:endParaRPr lang="en-US" altLang="en-US" sz="2400">
              <a:ea typeface="ＭＳ Ｐゴシック" charset="-128"/>
            </a:endParaRPr>
          </a:p>
          <a:p>
            <a:pPr marL="0" indent="0" algn="r" eaLnBrk="1" hangingPunct="1">
              <a:buFont typeface="Arial" charset="0"/>
              <a:buNone/>
            </a:pPr>
            <a:r>
              <a:rPr lang="en-US" altLang="en-US" sz="2400">
                <a:ea typeface="ＭＳ Ｐゴシック" charset="-128"/>
              </a:rPr>
              <a:t>Image &amp; licensing info in the notes section of slides.</a:t>
            </a:r>
          </a:p>
          <a:p>
            <a:pPr marL="0" indent="0" algn="r" eaLnBrk="1" hangingPunct="1">
              <a:buFont typeface="Arial" charset="0"/>
              <a:buNone/>
            </a:pPr>
            <a:r>
              <a:rPr lang="en-US" altLang="en-US" sz="2400">
                <a:ea typeface="ＭＳ Ｐゴシック" charset="-128"/>
              </a:rPr>
              <a:t>Images at </a:t>
            </a:r>
            <a:r>
              <a:rPr lang="en-US" altLang="en-US" sz="2400">
                <a:ea typeface="ＭＳ Ｐゴシック" charset="-128"/>
                <a:hlinkClick r:id="rId5"/>
              </a:rPr>
              <a:t>www.flickr.com</a:t>
            </a:r>
            <a:r>
              <a:rPr lang="en-US" altLang="en-US" sz="2400">
                <a:ea typeface="ＭＳ Ｐゴシック" charset="-128"/>
              </a:rPr>
              <a:t> (or specifically stated). </a:t>
            </a:r>
          </a:p>
          <a:p>
            <a:pPr marL="0" indent="0" algn="r" eaLnBrk="1" hangingPunct="1">
              <a:buFont typeface="Arial" charset="0"/>
              <a:buNone/>
            </a:pPr>
            <a:endParaRPr lang="en-US" altLang="en-US" sz="2400">
              <a:ea typeface="ＭＳ Ｐゴシック" charset="-128"/>
            </a:endParaRPr>
          </a:p>
          <a:p>
            <a:pPr marL="0" indent="0" algn="r" eaLnBrk="1" hangingPunct="1">
              <a:buFont typeface="Arial" charset="0"/>
              <a:buNone/>
            </a:pPr>
            <a:r>
              <a:rPr lang="en-US" altLang="en-US" sz="2400">
                <a:ea typeface="ＭＳ Ｐゴシック" charset="-128"/>
              </a:rPr>
              <a:t>This ppt licensed: </a:t>
            </a:r>
            <a:r>
              <a:rPr lang="en-US" altLang="en-US" sz="2400">
                <a:ea typeface="ＭＳ Ｐゴシック" charset="-128"/>
                <a:hlinkClick r:id="rId6"/>
              </a:rPr>
              <a:t>Creative Commons BY-NC-SA</a:t>
            </a:r>
            <a:endParaRPr lang="en-US" altLang="en-US" sz="2400">
              <a:ea typeface="ＭＳ Ｐゴシック" charset="-128"/>
            </a:endParaRPr>
          </a:p>
          <a:p>
            <a:pPr marL="0" indent="0" algn="r" eaLnBrk="1" hangingPunct="1">
              <a:buFont typeface="Arial" charset="0"/>
              <a:buNone/>
            </a:pPr>
            <a:endParaRPr lang="en-US" altLang="en-US" sz="2400">
              <a:ea typeface="ＭＳ Ｐゴシック" charset="-128"/>
            </a:endParaRPr>
          </a:p>
          <a:p>
            <a:pPr marL="0" indent="0" algn="r" eaLnBrk="1" hangingPunct="1">
              <a:buFont typeface="Arial" charset="0"/>
              <a:buNone/>
            </a:pPr>
            <a:r>
              <a:rPr lang="en-US" altLang="en-US" sz="2400">
                <a:ea typeface="ＭＳ Ｐゴシック" charset="-128"/>
              </a:rPr>
              <a:t>Download presentation </a:t>
            </a:r>
          </a:p>
          <a:p>
            <a:pPr marL="0" indent="0" algn="r" eaLnBrk="1" hangingPunct="1">
              <a:buFont typeface="Arial" charset="0"/>
              <a:buNone/>
            </a:pPr>
            <a:r>
              <a:rPr lang="en-US" altLang="en-US" sz="2400">
                <a:ea typeface="ＭＳ Ｐゴシック" charset="-128"/>
                <a:hlinkClick r:id="rId7"/>
              </a:rPr>
              <a:t>www.slideshare.net/klang</a:t>
            </a:r>
            <a:endParaRPr lang="en-US" altLang="en-US" sz="2400">
              <a:ea typeface="ＭＳ Ｐゴシック" charset="-128"/>
            </a:endParaRPr>
          </a:p>
          <a:p>
            <a:pPr marL="0" indent="0" algn="r" eaLnBrk="1" hangingPunct="1">
              <a:buFont typeface="Arial" charset="0"/>
              <a:buNone/>
            </a:pPr>
            <a:endParaRPr lang="en-US" altLang="en-US" sz="2400">
              <a:ea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6800" y="0"/>
            <a:ext cx="113014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19459" name="Text Placeholder 2"/>
          <p:cNvSpPr>
            <a:spLocks noGrp="1"/>
          </p:cNvSpPr>
          <p:nvPr>
            <p:ph type="body" idx="1"/>
          </p:nvPr>
        </p:nvSpPr>
        <p:spPr>
          <a:xfrm>
            <a:off x="722313" y="4878388"/>
            <a:ext cx="7772400" cy="1500187"/>
          </a:xfrm>
        </p:spPr>
        <p:txBody>
          <a:bodyPr/>
          <a:lstStyle/>
          <a:p>
            <a:pPr eaLnBrk="1" hangingPunct="1"/>
            <a:r>
              <a:rPr lang="en-US" altLang="en-US">
                <a:solidFill>
                  <a:schemeClr val="tx1"/>
                </a:solidFill>
                <a:ea typeface="ＭＳ Ｐゴシック" charset="-128"/>
              </a:rPr>
              <a:t>Annette Kellerman started the form-fitting swimwear trend, 1909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pic>
        <p:nvPicPr>
          <p:cNvPr id="21507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7901" cy="53362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802532"/>
            <a:ext cx="7772400" cy="1500187"/>
          </a:xfrm>
        </p:spPr>
        <p:txBody>
          <a:bodyPr/>
          <a:lstStyle/>
          <a:p>
            <a:r>
              <a:rPr lang="en-US" dirty="0" smtClean="0"/>
              <a:t>Men’s “Free the Nipple” in the 1930s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87614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60026" cy="51452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706997"/>
            <a:ext cx="7772400" cy="1500187"/>
          </a:xfrm>
        </p:spPr>
        <p:txBody>
          <a:bodyPr/>
          <a:lstStyle/>
          <a:p>
            <a:r>
              <a:rPr lang="en-US" dirty="0"/>
              <a:t>It Happened One </a:t>
            </a:r>
            <a:r>
              <a:rPr lang="en-US" dirty="0" smtClean="0"/>
              <a:t>Night (1934)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0946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3788" y="0"/>
            <a:ext cx="102616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/>
          </a:p>
        </p:txBody>
      </p:sp>
      <p:sp>
        <p:nvSpPr>
          <p:cNvPr id="23555" name="Text Placeholder 2"/>
          <p:cNvSpPr>
            <a:spLocks noGrp="1"/>
          </p:cNvSpPr>
          <p:nvPr>
            <p:ph type="body" idx="1"/>
          </p:nvPr>
        </p:nvSpPr>
        <p:spPr>
          <a:xfrm>
            <a:off x="708025" y="2243138"/>
            <a:ext cx="2182813" cy="798512"/>
          </a:xfrm>
        </p:spPr>
        <p:txBody>
          <a:bodyPr/>
          <a:lstStyle/>
          <a:p>
            <a:pPr eaLnBrk="1" hangingPunct="1"/>
            <a:r>
              <a:rPr lang="en-US" altLang="en-US">
                <a:solidFill>
                  <a:schemeClr val="bg1"/>
                </a:solidFill>
                <a:ea typeface="ＭＳ Ｐゴシック" charset="-128"/>
              </a:rPr>
              <a:t>Jane Wyman, 1935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pic>
        <p:nvPicPr>
          <p:cNvPr id="2560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63"/>
            <a:ext cx="4575175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302</TotalTime>
  <Words>637</Words>
  <Application>Microsoft Macintosh PowerPoint</Application>
  <PresentationFormat>On-screen Show (4:3)</PresentationFormat>
  <Paragraphs>84</Paragraphs>
  <Slides>36</Slides>
  <Notes>17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1" baseType="lpstr">
      <vt:lpstr>ＭＳ Ｐゴシック</vt:lpstr>
      <vt:lpstr>ヒラギノ角ゴ Pro W3</vt:lpstr>
      <vt:lpstr>Arial</vt:lpstr>
      <vt:lpstr>Calibri</vt:lpstr>
      <vt:lpstr>Office Theme</vt:lpstr>
      <vt:lpstr>Clothing &amp; Privacy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Religious Dress</vt:lpstr>
      <vt:lpstr>PowerPoint Presentation</vt:lpstr>
      <vt:lpstr>PowerPoint Presentation</vt:lpstr>
      <vt:lpstr>Incomplete list</vt:lpstr>
      <vt:lpstr>PowerPoint Presentation</vt:lpstr>
      <vt:lpstr>PowerPoint Presentation</vt:lpstr>
      <vt:lpstr>Russia Banned emo clothing</vt:lpstr>
      <vt:lpstr>FBI &amp; Insane Clown Posse </vt:lpstr>
      <vt:lpstr>PowerPoint Presentation</vt:lpstr>
      <vt:lpstr>Hiding in plain sight</vt:lpstr>
      <vt:lpstr>PowerPoint Presentation</vt:lpstr>
      <vt:lpstr>PowerPoint Presentation</vt:lpstr>
      <vt:lpstr>PowerPoint Presentation</vt:lpstr>
      <vt:lpstr>PowerPoint Presentation</vt:lpstr>
      <vt:lpstr>Banning masked protest</vt:lpstr>
      <vt:lpstr>PowerPoint Presentation</vt:lpstr>
      <vt:lpstr>PowerPoint Presentation</vt:lpstr>
      <vt:lpstr>Thank you!</vt:lpstr>
      <vt:lpstr>PowerPoint Presentation</vt:lpstr>
    </vt:vector>
  </TitlesOfParts>
  <Company/>
  <LinksUpToDate>false</LinksUpToDate>
  <SharedDoc>false</SharedDoc>
  <HyperlinksChanged>false</HyperlinksChanged>
  <AppVersion>15.0026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Clothing &amp; Privacy</dc:title>
  <dc:creator>Mathias Klang</dc:creator>
  <cp:lastModifiedBy>Microsoft Office User</cp:lastModifiedBy>
  <cp:revision>58</cp:revision>
  <dcterms:created xsi:type="dcterms:W3CDTF">2016-02-15T19:53:50Z</dcterms:created>
  <dcterms:modified xsi:type="dcterms:W3CDTF">2016-09-29T11:39:15Z</dcterms:modified>
</cp:coreProperties>
</file>