
<file path=[Content_Types].xml><?xml version="1.0" encoding="utf-8"?>
<Types xmlns="http://schemas.openxmlformats.org/package/2006/content-types">
  <Default Extension="xml" ContentType="application/xml"/>
  <Default Extension="mp4" ContentType="video/mp4"/>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61" r:id="rId4"/>
    <p:sldId id="263" r:id="rId5"/>
    <p:sldId id="277" r:id="rId6"/>
    <p:sldId id="258" r:id="rId7"/>
    <p:sldId id="259" r:id="rId8"/>
    <p:sldId id="275" r:id="rId9"/>
    <p:sldId id="260" r:id="rId10"/>
    <p:sldId id="264" r:id="rId11"/>
    <p:sldId id="265" r:id="rId12"/>
    <p:sldId id="280" r:id="rId13"/>
    <p:sldId id="281" r:id="rId14"/>
    <p:sldId id="266" r:id="rId15"/>
    <p:sldId id="282" r:id="rId16"/>
    <p:sldId id="267" r:id="rId17"/>
    <p:sldId id="278" r:id="rId18"/>
    <p:sldId id="268" r:id="rId19"/>
    <p:sldId id="269" r:id="rId20"/>
    <p:sldId id="271" r:id="rId21"/>
    <p:sldId id="270" r:id="rId22"/>
    <p:sldId id="273" r:id="rId23"/>
    <p:sldId id="287" r:id="rId24"/>
    <p:sldId id="272" r:id="rId25"/>
    <p:sldId id="286" r:id="rId26"/>
    <p:sldId id="285" r:id="rId27"/>
    <p:sldId id="283" r:id="rId28"/>
    <p:sldId id="274" r:id="rId2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6"/>
    <p:restoredTop sz="94659"/>
  </p:normalViewPr>
  <p:slideViewPr>
    <p:cSldViewPr snapToGrid="0" snapToObjects="1">
      <p:cViewPr varScale="1">
        <p:scale>
          <a:sx n="75" d="100"/>
          <a:sy n="75" d="100"/>
        </p:scale>
        <p:origin x="17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tin can phone from K!T cc by </a:t>
            </a:r>
            <a:r>
              <a:rPr lang="en-US" dirty="0" err="1" smtClean="0"/>
              <a:t>nc</a:t>
            </a:r>
            <a:r>
              <a:rPr lang="en-US" dirty="0" smtClean="0"/>
              <a:t> </a:t>
            </a:r>
            <a:r>
              <a:rPr lang="en-US" smtClean="0"/>
              <a:t>nd</a:t>
            </a:r>
            <a:endParaRPr lang="en-US"/>
          </a:p>
        </p:txBody>
      </p:sp>
    </p:spTree>
    <p:extLst>
      <p:ext uri="{BB962C8B-B14F-4D97-AF65-F5344CB8AC3E}">
        <p14:creationId xmlns:p14="http://schemas.microsoft.com/office/powerpoint/2010/main" val="115999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altLang="x-none" dirty="0" smtClean="0">
                <a:ea typeface="ＭＳ Ｐゴシック" charset="-128"/>
              </a:rPr>
              <a:t>Drive Slow by Shawn Semmes cc by </a:t>
            </a:r>
            <a:r>
              <a:rPr lang="en-US" altLang="x-none" dirty="0" err="1" smtClean="0">
                <a:ea typeface="ＭＳ Ｐゴシック" charset="-128"/>
              </a:rPr>
              <a:t>nc</a:t>
            </a:r>
            <a:endParaRPr lang="en-US" altLang="x-none" dirty="0" smtClean="0">
              <a:ea typeface="ＭＳ Ｐゴシック" charset="-128"/>
            </a:endParaRPr>
          </a:p>
          <a:p>
            <a:endParaRPr lang="en-US" dirty="0"/>
          </a:p>
        </p:txBody>
      </p:sp>
    </p:spTree>
    <p:extLst>
      <p:ext uri="{BB962C8B-B14F-4D97-AF65-F5344CB8AC3E}">
        <p14:creationId xmlns:p14="http://schemas.microsoft.com/office/powerpoint/2010/main" val="68832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t>
            </a:r>
            <a:r>
              <a:rPr lang="en-US" dirty="0" err="1" smtClean="0"/>
              <a:t>Cyberutopianism</a:t>
            </a:r>
            <a:r>
              <a:rPr lang="en-US" dirty="0" smtClean="0"/>
              <a:t> Really Such a Bad Thing?</a:t>
            </a:r>
          </a:p>
          <a:p>
            <a:r>
              <a:rPr lang="en-US" dirty="0" smtClean="0"/>
              <a:t>http://</a:t>
            </a:r>
            <a:r>
              <a:rPr lang="en-US" dirty="0" err="1" smtClean="0"/>
              <a:t>www.slate.com</a:t>
            </a:r>
            <a:r>
              <a:rPr lang="en-US" dirty="0" smtClean="0"/>
              <a:t>/articles/technology/</a:t>
            </a:r>
            <a:r>
              <a:rPr lang="en-US" dirty="0" err="1" smtClean="0"/>
              <a:t>future_tense</a:t>
            </a:r>
            <a:r>
              <a:rPr lang="en-US" dirty="0" smtClean="0"/>
              <a:t>/2013/06/</a:t>
            </a:r>
            <a:r>
              <a:rPr lang="en-US" dirty="0" err="1" smtClean="0"/>
              <a:t>cyberutopianism_should_not_be_a_dirty_word.html</a:t>
            </a:r>
            <a:endParaRPr lang="en-US" dirty="0"/>
          </a:p>
        </p:txBody>
      </p:sp>
    </p:spTree>
    <p:extLst>
      <p:ext uri="{BB962C8B-B14F-4D97-AF65-F5344CB8AC3E}">
        <p14:creationId xmlns:p14="http://schemas.microsoft.com/office/powerpoint/2010/main" val="62333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Shape 4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Title Text</a:t>
            </a:r>
          </a:p>
        </p:txBody>
      </p:sp>
      <p:sp>
        <p:nvSpPr>
          <p:cNvPr id="63" name="Shape 6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hape 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Shape 73"/>
          <p:cNvSpPr>
            <a:spLocks noGrp="1"/>
          </p:cNvSpPr>
          <p:nvPr>
            <p:ph type="title"/>
          </p:nvPr>
        </p:nvSpPr>
        <p:spPr>
          <a:xfrm>
            <a:off x="7023100" y="723900"/>
            <a:ext cx="5397500" cy="723900"/>
          </a:xfrm>
          <a:prstGeom prst="rect">
            <a:avLst/>
          </a:prstGeom>
        </p:spPr>
        <p:txBody>
          <a:bodyPr/>
          <a:lstStyle/>
          <a:p>
            <a:r>
              <a:t>Title Text</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75" name="Shape 7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spc="0">
                <a:solidFill>
                  <a:srgbClr val="E4E4E4"/>
                </a:solidFill>
                <a:latin typeface="Baskerville SemiBold"/>
                <a:ea typeface="Baskerville SemiBold"/>
                <a:cs typeface="Baskerville SemiBold"/>
                <a:sym typeface="Baskerville SemiBold"/>
              </a:defRPr>
            </a:lvl1pPr>
          </a:lstStyle>
          <a:p>
            <a:r>
              <a:t>“</a:t>
            </a:r>
          </a:p>
        </p:txBody>
      </p:sp>
      <p:sp>
        <p:nvSpPr>
          <p:cNvPr id="102" name="Shape 102"/>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03" name="Shape 103"/>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klang@umb.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9.png"/><Relationship Id="rId1" Type="http://schemas.microsoft.com/office/2007/relationships/media" Target="../media/media2.mp4"/><Relationship Id="rId2" Type="http://schemas.openxmlformats.org/officeDocument/2006/relationships/video" Target="../media/media2.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9" name="Shape 129"/>
          <p:cNvSpPr>
            <a:spLocks noGrp="1"/>
          </p:cNvSpPr>
          <p:nvPr>
            <p:ph type="ctrTitle"/>
          </p:nvPr>
        </p:nvSpPr>
        <p:spPr>
          <a:prstGeom prst="rect">
            <a:avLst/>
          </a:prstGeom>
        </p:spPr>
        <p:txBody>
          <a:bodyPr/>
          <a:lstStyle/>
          <a:p>
            <a:r>
              <a:rPr dirty="0"/>
              <a:t>Cyberutopians &amp; cyberpessimists</a:t>
            </a:r>
          </a:p>
        </p:txBody>
      </p:sp>
      <p:sp>
        <p:nvSpPr>
          <p:cNvPr id="130" name="Shape 130"/>
          <p:cNvSpPr>
            <a:spLocks noGrp="1"/>
          </p:cNvSpPr>
          <p:nvPr>
            <p:ph type="subTitle" sz="half" idx="1"/>
          </p:nvPr>
        </p:nvSpPr>
        <p:spPr>
          <a:xfrm>
            <a:off x="571500" y="5753100"/>
            <a:ext cx="11861800" cy="3263900"/>
          </a:xfrm>
          <a:prstGeom prst="rect">
            <a:avLst/>
          </a:prstGeom>
        </p:spPr>
        <p:txBody>
          <a:bodyPr/>
          <a:lstStyle/>
          <a:p>
            <a:r>
              <a:rPr dirty="0"/>
              <a:t>Mathias Klang</a:t>
            </a:r>
          </a:p>
          <a:p>
            <a:r>
              <a:rPr dirty="0"/>
              <a:t>@klangable</a:t>
            </a:r>
          </a:p>
          <a:p>
            <a:r>
              <a:rPr u="sng" dirty="0"/>
              <a:t>klang@umb.edu</a:t>
            </a:r>
            <a:endParaRPr u="sng" dirty="0">
              <a:hlinkClick r:id="rId2"/>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a:lstStyle/>
          <a:p>
            <a:r>
              <a:rPr dirty="0"/>
              <a:t>Quantity has a quality all of its own</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9" name="Shape 159"/>
          <p:cNvSpPr>
            <a:spLocks noGrp="1"/>
          </p:cNvSpPr>
          <p:nvPr>
            <p:ph type="ctrTitle"/>
          </p:nvPr>
        </p:nvSpPr>
        <p:spPr>
          <a:prstGeom prst="rect">
            <a:avLst/>
          </a:prstGeom>
        </p:spPr>
        <p:txBody>
          <a:bodyPr/>
          <a:lstStyle/>
          <a:p>
            <a:r>
              <a:t>Virtual Communities</a:t>
            </a:r>
          </a:p>
        </p:txBody>
      </p:sp>
      <p:sp>
        <p:nvSpPr>
          <p:cNvPr id="160" name="Shape 160"/>
          <p:cNvSpPr>
            <a:spLocks noGrp="1"/>
          </p:cNvSpPr>
          <p:nvPr>
            <p:ph type="subTitle" sz="half" idx="1"/>
          </p:nvPr>
        </p:nvSpPr>
        <p:spPr>
          <a:prstGeom prst="rect">
            <a:avLst/>
          </a:prstGeom>
        </p:spPr>
        <p:txBody>
          <a:bodyPr/>
          <a:lstStyle/>
          <a:p>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body" idx="13"/>
          </p:nvPr>
        </p:nvSpPr>
        <p:spPr>
          <a:xfrm>
            <a:off x="1904750" y="2722330"/>
            <a:ext cx="8320208" cy="2103670"/>
          </a:xfrm>
          <a:prstGeom prst="rect">
            <a:avLst/>
          </a:prstGeom>
        </p:spPr>
        <p:txBody>
          <a:bodyPr/>
          <a:lstStyle>
            <a:lvl1pPr>
              <a:defRPr sz="3400"/>
            </a:lvl1pPr>
          </a:lstStyle>
          <a:p>
            <a:r>
              <a:rPr lang="en-US" smtClean="0"/>
              <a:t>We </a:t>
            </a:r>
            <a:r>
              <a:rPr lang="en-US" dirty="0"/>
              <a:t>reject kings, presidents and voting. We believe in rough consensus and running </a:t>
            </a:r>
            <a:r>
              <a:rPr lang="en-US" dirty="0" smtClean="0"/>
              <a:t>code</a:t>
            </a:r>
            <a:endParaRPr dirty="0"/>
          </a:p>
        </p:txBody>
      </p:sp>
      <p:sp>
        <p:nvSpPr>
          <p:cNvPr id="166" name="Shape 166"/>
          <p:cNvSpPr>
            <a:spLocks noGrp="1"/>
          </p:cNvSpPr>
          <p:nvPr>
            <p:ph type="body" idx="14"/>
          </p:nvPr>
        </p:nvSpPr>
        <p:spPr>
          <a:xfrm>
            <a:off x="1904750" y="7954731"/>
            <a:ext cx="10490200" cy="527004"/>
          </a:xfrm>
          <a:prstGeom prst="rect">
            <a:avLst/>
          </a:prstGeom>
        </p:spPr>
        <p:txBody>
          <a:bodyPr/>
          <a:lstStyle/>
          <a:p>
            <a:r>
              <a:rPr lang="en-US" sz="3600" dirty="0" smtClean="0"/>
              <a:t>IETF </a:t>
            </a:r>
            <a:r>
              <a:rPr lang="en-US" sz="3600" dirty="0"/>
              <a:t>Credo. David Clark </a:t>
            </a:r>
            <a:r>
              <a:rPr lang="en-US" sz="3600" dirty="0" smtClean="0"/>
              <a:t>(1992)</a:t>
            </a:r>
            <a:endParaRPr sz="3600" dirty="0"/>
          </a:p>
        </p:txBody>
      </p:sp>
    </p:spTree>
    <p:extLst>
      <p:ext uri="{BB962C8B-B14F-4D97-AF65-F5344CB8AC3E}">
        <p14:creationId xmlns:p14="http://schemas.microsoft.com/office/powerpoint/2010/main" val="844051571"/>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body" idx="13"/>
          </p:nvPr>
        </p:nvSpPr>
        <p:spPr>
          <a:xfrm>
            <a:off x="1904750" y="2722330"/>
            <a:ext cx="8320208" cy="1149033"/>
          </a:xfrm>
          <a:prstGeom prst="rect">
            <a:avLst/>
          </a:prstGeom>
        </p:spPr>
        <p:txBody>
          <a:bodyPr/>
          <a:lstStyle>
            <a:lvl1pPr>
              <a:defRPr sz="3400"/>
            </a:lvl1pPr>
          </a:lstStyle>
          <a:p>
            <a:r>
              <a:rPr lang="en-US" dirty="0" smtClean="0"/>
              <a:t>The </a:t>
            </a:r>
            <a:r>
              <a:rPr lang="en-US" dirty="0"/>
              <a:t>Net interprets censorship as damage and routes around it</a:t>
            </a:r>
            <a:r>
              <a:rPr lang="en-US" dirty="0" smtClean="0"/>
              <a:t>.</a:t>
            </a:r>
            <a:endParaRPr lang="en-US" dirty="0"/>
          </a:p>
        </p:txBody>
      </p:sp>
      <p:sp>
        <p:nvSpPr>
          <p:cNvPr id="166" name="Shape 166"/>
          <p:cNvSpPr>
            <a:spLocks noGrp="1"/>
          </p:cNvSpPr>
          <p:nvPr>
            <p:ph type="body" idx="14"/>
          </p:nvPr>
        </p:nvSpPr>
        <p:spPr>
          <a:xfrm>
            <a:off x="1904750" y="7954731"/>
            <a:ext cx="10490200" cy="527004"/>
          </a:xfrm>
          <a:prstGeom prst="rect">
            <a:avLst/>
          </a:prstGeom>
        </p:spPr>
        <p:txBody>
          <a:bodyPr/>
          <a:lstStyle/>
          <a:p>
            <a:r>
              <a:rPr lang="en-US" sz="3600" dirty="0"/>
              <a:t>John </a:t>
            </a:r>
            <a:r>
              <a:rPr lang="en-US" sz="3600" dirty="0" smtClean="0"/>
              <a:t>Gilmore, 1993, 1994</a:t>
            </a:r>
            <a:endParaRPr sz="3600" dirty="0"/>
          </a:p>
        </p:txBody>
      </p:sp>
    </p:spTree>
    <p:extLst>
      <p:ext uri="{BB962C8B-B14F-4D97-AF65-F5344CB8AC3E}">
        <p14:creationId xmlns:p14="http://schemas.microsoft.com/office/powerpoint/2010/main" val="153560414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body" idx="13"/>
          </p:nvPr>
        </p:nvSpPr>
        <p:spPr>
          <a:prstGeom prst="rect">
            <a:avLst/>
          </a:prstGeom>
        </p:spPr>
        <p:txBody>
          <a:bodyPr/>
          <a:lstStyle/>
          <a:p>
            <a:r>
              <a:t>LambdaMoo...</a:t>
            </a:r>
          </a:p>
        </p:txBody>
      </p:sp>
      <p:sp>
        <p:nvSpPr>
          <p:cNvPr id="163" name="Shape 163"/>
          <p:cNvSpPr>
            <a:spLocks noGrp="1"/>
          </p:cNvSpPr>
          <p:nvPr>
            <p:ph type="body" idx="14"/>
          </p:nvPr>
        </p:nvSpPr>
        <p:spPr>
          <a:xfrm>
            <a:off x="1943100" y="7772400"/>
            <a:ext cx="10490200" cy="619657"/>
          </a:xfrm>
          <a:prstGeom prst="rect">
            <a:avLst/>
          </a:prstGeom>
        </p:spPr>
        <p:txBody>
          <a:bodyPr/>
          <a:lstStyle/>
          <a:p>
            <a:r>
              <a:rPr dirty="0" smtClean="0"/>
              <a:t>-</a:t>
            </a:r>
            <a:r>
              <a:rPr lang="en-US" dirty="0" smtClean="0"/>
              <a:t>A R</a:t>
            </a:r>
            <a:r>
              <a:rPr dirty="0" smtClean="0"/>
              <a:t>ape </a:t>
            </a:r>
            <a:r>
              <a:rPr dirty="0"/>
              <a:t>in </a:t>
            </a:r>
            <a:r>
              <a:rPr lang="en-US" dirty="0" smtClean="0"/>
              <a:t>C</a:t>
            </a:r>
            <a:r>
              <a:rPr dirty="0" smtClean="0"/>
              <a:t>yberspace</a:t>
            </a:r>
            <a:r>
              <a:rPr lang="en-US" dirty="0" smtClean="0"/>
              <a:t>, 1993</a:t>
            </a:r>
            <a:r>
              <a:rPr dirty="0" smtClean="0"/>
              <a:t> </a:t>
            </a:r>
            <a:endParaRPr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390736"/>
            <a:ext cx="11938000" cy="6959600"/>
          </a:xfrm>
          <a:prstGeom prst="rect">
            <a:avLst/>
          </a:prstGeom>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body" idx="13"/>
          </p:nvPr>
        </p:nvSpPr>
        <p:spPr>
          <a:xfrm>
            <a:off x="1904750" y="2722330"/>
            <a:ext cx="8320208" cy="1149033"/>
          </a:xfrm>
          <a:prstGeom prst="rect">
            <a:avLst/>
          </a:prstGeom>
        </p:spPr>
        <p:txBody>
          <a:bodyPr/>
          <a:lstStyle>
            <a:lvl1pPr>
              <a:defRPr sz="3400"/>
            </a:lvl1pPr>
          </a:lstStyle>
          <a:p>
            <a:r>
              <a:rPr lang="en-US" dirty="0"/>
              <a:t>National borders aren't even speed bumps on the information superhighway</a:t>
            </a:r>
            <a:r>
              <a:rPr lang="en-US" dirty="0" smtClean="0"/>
              <a:t>.</a:t>
            </a:r>
            <a:endParaRPr lang="en-US" dirty="0"/>
          </a:p>
        </p:txBody>
      </p:sp>
      <p:sp>
        <p:nvSpPr>
          <p:cNvPr id="166" name="Shape 166"/>
          <p:cNvSpPr>
            <a:spLocks noGrp="1"/>
          </p:cNvSpPr>
          <p:nvPr>
            <p:ph type="body" idx="14"/>
          </p:nvPr>
        </p:nvSpPr>
        <p:spPr>
          <a:xfrm>
            <a:off x="1904750" y="7954731"/>
            <a:ext cx="10490200" cy="527004"/>
          </a:xfrm>
          <a:prstGeom prst="rect">
            <a:avLst/>
          </a:prstGeom>
        </p:spPr>
        <p:txBody>
          <a:bodyPr/>
          <a:lstStyle/>
          <a:p>
            <a:r>
              <a:rPr lang="en-US" sz="3600" dirty="0" smtClean="0"/>
              <a:t>Tim May,1996</a:t>
            </a:r>
            <a:endParaRPr sz="3600" dirty="0"/>
          </a:p>
        </p:txBody>
      </p:sp>
    </p:spTree>
    <p:extLst>
      <p:ext uri="{BB962C8B-B14F-4D97-AF65-F5344CB8AC3E}">
        <p14:creationId xmlns:p14="http://schemas.microsoft.com/office/powerpoint/2010/main" val="10213465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body" idx="13"/>
          </p:nvPr>
        </p:nvSpPr>
        <p:spPr>
          <a:xfrm>
            <a:off x="1551925" y="2654597"/>
            <a:ext cx="10843025" cy="4775201"/>
          </a:xfrm>
          <a:prstGeom prst="rect">
            <a:avLst/>
          </a:prstGeom>
        </p:spPr>
        <p:txBody>
          <a:bodyPr/>
          <a:lstStyle>
            <a:lvl1pPr>
              <a:defRPr sz="3400"/>
            </a:lvl1pPr>
          </a:lstStyle>
          <a:p>
            <a:r>
              <a:t>Governments of the Industrial World, you weary giants of flesh and steel, I come from Cyberspace, the new home of Mind. On behalf of the future, I ask you of the past to leave us alone. You are not welcome among us. You have no sovereignty where we gather...We are forming our own Social Contract. This governance will arise according to the conditions of our world, not yours. Our world is different.</a:t>
            </a:r>
          </a:p>
        </p:txBody>
      </p:sp>
      <p:sp>
        <p:nvSpPr>
          <p:cNvPr id="166" name="Shape 166"/>
          <p:cNvSpPr>
            <a:spLocks noGrp="1"/>
          </p:cNvSpPr>
          <p:nvPr>
            <p:ph type="body" idx="14"/>
          </p:nvPr>
        </p:nvSpPr>
        <p:spPr>
          <a:xfrm>
            <a:off x="1904750" y="7954731"/>
            <a:ext cx="10490200" cy="1119987"/>
          </a:xfrm>
          <a:prstGeom prst="rect">
            <a:avLst/>
          </a:prstGeom>
        </p:spPr>
        <p:txBody>
          <a:bodyPr/>
          <a:lstStyle/>
          <a:p>
            <a:r>
              <a:rPr sz="3600" dirty="0" smtClean="0"/>
              <a:t>-</a:t>
            </a:r>
            <a:r>
              <a:rPr lang="en-US" sz="3600" dirty="0" smtClean="0"/>
              <a:t>A Declaration of the Independence of Cyberspace</a:t>
            </a:r>
          </a:p>
          <a:p>
            <a:r>
              <a:rPr sz="3600" dirty="0" smtClean="0"/>
              <a:t>John </a:t>
            </a:r>
            <a:r>
              <a:rPr sz="3600" dirty="0"/>
              <a:t>Perry </a:t>
            </a:r>
            <a:r>
              <a:rPr sz="3600" dirty="0" smtClean="0"/>
              <a:t>Barlow</a:t>
            </a:r>
            <a:r>
              <a:rPr lang="en-US" sz="3600" dirty="0" smtClean="0"/>
              <a:t>, 1996</a:t>
            </a:r>
            <a:endParaRPr sz="3600" dirty="0"/>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943100" y="2702136"/>
            <a:ext cx="10490200" cy="4411464"/>
          </a:xfrm>
        </p:spPr>
        <p:txBody>
          <a:bodyPr/>
          <a:lstStyle/>
          <a:p>
            <a:r>
              <a:rPr lang="en-US" sz="4000" dirty="0" smtClean="0"/>
              <a:t>Rules </a:t>
            </a:r>
            <a:r>
              <a:rPr lang="en-US" sz="4000" dirty="0"/>
              <a:t>evolve spontaneously in the marketplace and are mostly accepted by common consent. Common-law courts just keep things tidy at the </a:t>
            </a:r>
            <a:r>
              <a:rPr lang="en-US" sz="4000" dirty="0" smtClean="0"/>
              <a:t>edges</a:t>
            </a:r>
            <a:r>
              <a:rPr lang="is-IS" sz="4000" dirty="0" smtClean="0"/>
              <a:t>… </a:t>
            </a:r>
            <a:r>
              <a:rPr lang="en-US" sz="4000" dirty="0" smtClean="0"/>
              <a:t>The </a:t>
            </a:r>
            <a:r>
              <a:rPr lang="en-US" sz="4000" dirty="0"/>
              <a:t>good rules gain acceptance by the community at large, as people conform their conduct to rulings that make practical </a:t>
            </a:r>
            <a:r>
              <a:rPr lang="en-US" sz="4000" dirty="0" smtClean="0"/>
              <a:t>sense </a:t>
            </a:r>
            <a:endParaRPr lang="en-US" sz="4000" dirty="0"/>
          </a:p>
        </p:txBody>
      </p:sp>
      <p:sp>
        <p:nvSpPr>
          <p:cNvPr id="3" name="Text Placeholder 2"/>
          <p:cNvSpPr>
            <a:spLocks noGrp="1"/>
          </p:cNvSpPr>
          <p:nvPr>
            <p:ph type="body" sz="quarter" idx="14"/>
          </p:nvPr>
        </p:nvSpPr>
        <p:spPr>
          <a:xfrm>
            <a:off x="1943100" y="7772400"/>
            <a:ext cx="10490200" cy="1119987"/>
          </a:xfrm>
        </p:spPr>
        <p:txBody>
          <a:bodyPr/>
          <a:lstStyle/>
          <a:p>
            <a:r>
              <a:rPr lang="en-US" sz="3600" dirty="0"/>
              <a:t>Law and Disorder in </a:t>
            </a:r>
            <a:r>
              <a:rPr lang="en-US" sz="3600" dirty="0" smtClean="0"/>
              <a:t>Cyberspace </a:t>
            </a:r>
          </a:p>
          <a:p>
            <a:r>
              <a:rPr lang="en-US" sz="3600" dirty="0" smtClean="0"/>
              <a:t>Huber</a:t>
            </a:r>
            <a:r>
              <a:rPr lang="en-US" sz="3600" dirty="0"/>
              <a:t>, 1997</a:t>
            </a:r>
          </a:p>
        </p:txBody>
      </p:sp>
    </p:spTree>
    <p:extLst>
      <p:ext uri="{BB962C8B-B14F-4D97-AF65-F5344CB8AC3E}">
        <p14:creationId xmlns:p14="http://schemas.microsoft.com/office/powerpoint/2010/main" val="42023068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9" name="Shape 169"/>
          <p:cNvSpPr>
            <a:spLocks noGrp="1"/>
          </p:cNvSpPr>
          <p:nvPr>
            <p:ph type="ctrTitle"/>
          </p:nvPr>
        </p:nvSpPr>
        <p:spPr>
          <a:prstGeom prst="rect">
            <a:avLst/>
          </a:prstGeom>
        </p:spPr>
        <p:txBody>
          <a:bodyPr/>
          <a:lstStyle/>
          <a:p>
            <a:r>
              <a:rPr dirty="0"/>
              <a:t>Code is Law</a:t>
            </a:r>
          </a:p>
        </p:txBody>
      </p:sp>
      <p:sp>
        <p:nvSpPr>
          <p:cNvPr id="170" name="Shape 170"/>
          <p:cNvSpPr>
            <a:spLocks noGrp="1"/>
          </p:cNvSpPr>
          <p:nvPr>
            <p:ph type="subTitle" sz="half" idx="1"/>
          </p:nvPr>
        </p:nvSpPr>
        <p:spPr>
          <a:prstGeom prst="rect">
            <a:avLst/>
          </a:prstGeom>
        </p:spPr>
        <p:txBody>
          <a:bodyPr/>
          <a:lstStyle/>
          <a:p>
            <a:r>
              <a:rPr dirty="0"/>
              <a:t>Actually it always </a:t>
            </a:r>
            <a:r>
              <a:rPr dirty="0" smtClean="0"/>
              <a:t>was</a:t>
            </a:r>
            <a:endParaRPr lang="en-US" dirty="0" smtClean="0"/>
          </a:p>
          <a:p>
            <a:endParaRPr lang="en-US" dirty="0" smtClean="0"/>
          </a:p>
          <a:p>
            <a:endParaRPr lang="en-US" dirty="0"/>
          </a:p>
          <a:p>
            <a:r>
              <a:rPr lang="en-US" dirty="0" smtClean="0"/>
              <a:t>“Architecture </a:t>
            </a:r>
            <a:r>
              <a:rPr lang="en-US" dirty="0"/>
              <a:t>is </a:t>
            </a:r>
            <a:r>
              <a:rPr lang="en-US" dirty="0" smtClean="0"/>
              <a:t>politics” </a:t>
            </a:r>
          </a:p>
          <a:p>
            <a:r>
              <a:rPr lang="en-US" dirty="0" smtClean="0"/>
              <a:t>Mitch </a:t>
            </a:r>
            <a:r>
              <a:rPr lang="en-US" dirty="0" err="1" smtClean="0"/>
              <a:t>Kapor</a:t>
            </a:r>
            <a:r>
              <a:rPr lang="en-US" dirty="0" smtClean="0"/>
              <a:t>, 1991</a:t>
            </a:r>
            <a:endParaRPr dirty="0"/>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asted-image.pdf"/>
          <p:cNvPicPr>
            <a:picLocks noChangeAspect="1"/>
          </p:cNvPicPr>
          <p:nvPr/>
        </p:nvPicPr>
        <p:blipFill>
          <a:blip r:embed="rId2">
            <a:extLst/>
          </a:blip>
          <a:stretch>
            <a:fillRect/>
          </a:stretch>
        </p:blipFill>
        <p:spPr>
          <a:xfrm>
            <a:off x="3333750" y="1600200"/>
            <a:ext cx="6146800" cy="6464300"/>
          </a:xfrm>
          <a:prstGeom prst="rect">
            <a:avLst/>
          </a:prstGeom>
          <a:ln w="12700">
            <a:miter lim="400000"/>
          </a:ln>
        </p:spPr>
      </p:pic>
      <p:sp>
        <p:nvSpPr>
          <p:cNvPr id="3" name="Text Placeholder 2"/>
          <p:cNvSpPr>
            <a:spLocks noGrp="1"/>
          </p:cNvSpPr>
          <p:nvPr>
            <p:ph type="body" sz="half" idx="1"/>
          </p:nvPr>
        </p:nvSpPr>
        <p:spPr>
          <a:xfrm>
            <a:off x="476250" y="8420100"/>
            <a:ext cx="11861800" cy="3263900"/>
          </a:xfrm>
        </p:spPr>
        <p:txBody>
          <a:bodyPr/>
          <a:lstStyle/>
          <a:p>
            <a:pPr algn="r"/>
            <a:r>
              <a:rPr lang="en-US" dirty="0" err="1" smtClean="0"/>
              <a:t>Lessig</a:t>
            </a:r>
            <a:r>
              <a:rPr lang="en-US" dirty="0" smtClean="0"/>
              <a:t>, 1991</a:t>
            </a:r>
            <a:endParaRPr lang="en-US" dirty="0"/>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body" idx="13"/>
          </p:nvPr>
        </p:nvSpPr>
        <p:spPr>
          <a:xfrm>
            <a:off x="1752600" y="2686050"/>
            <a:ext cx="10490200" cy="1778001"/>
          </a:xfrm>
          <a:prstGeom prst="rect">
            <a:avLst/>
          </a:prstGeom>
        </p:spPr>
        <p:txBody>
          <a:bodyPr/>
          <a:lstStyle/>
          <a:p>
            <a:r>
              <a:t>The future is already here — it's just not very evenly distributed.</a:t>
            </a:r>
          </a:p>
        </p:txBody>
      </p:sp>
      <p:sp>
        <p:nvSpPr>
          <p:cNvPr id="133" name="Shape 133"/>
          <p:cNvSpPr>
            <a:spLocks noGrp="1"/>
          </p:cNvSpPr>
          <p:nvPr>
            <p:ph type="body" idx="14"/>
          </p:nvPr>
        </p:nvSpPr>
        <p:spPr>
          <a:prstGeom prst="rect">
            <a:avLst/>
          </a:prstGeom>
        </p:spPr>
        <p:txBody>
          <a:bodyPr/>
          <a:lstStyle/>
          <a:p>
            <a:r>
              <a:t>-William Gibson, 1993</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asted-image.pdf"/>
          <p:cNvPicPr>
            <a:picLocks noGrp="1" noChangeAspect="1"/>
          </p:cNvPicPr>
          <p:nvPr>
            <p:ph type="pic" idx="13"/>
          </p:nvPr>
        </p:nvPicPr>
        <p:blipFill>
          <a:blip r:embed="rId3">
            <a:extLst/>
          </a:blip>
          <a:srcRect l="276" r="276"/>
          <a:stretch>
            <a:fillRect/>
          </a:stretch>
        </p:blipFill>
        <p:spPr>
          <a:prstGeom prst="rect">
            <a:avLst/>
          </a:prstGeom>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asted-image.pdf"/>
          <p:cNvPicPr>
            <a:picLocks noChangeAspect="1"/>
          </p:cNvPicPr>
          <p:nvPr/>
        </p:nvPicPr>
        <p:blipFill>
          <a:blip r:embed="rId2">
            <a:extLst/>
          </a:blip>
          <a:stretch>
            <a:fillRect/>
          </a:stretch>
        </p:blipFill>
        <p:spPr>
          <a:xfrm>
            <a:off x="1835150" y="2292350"/>
            <a:ext cx="9144000" cy="54102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1" name="Shape 181"/>
          <p:cNvSpPr>
            <a:spLocks noGrp="1"/>
          </p:cNvSpPr>
          <p:nvPr>
            <p:ph type="ctrTitle"/>
          </p:nvPr>
        </p:nvSpPr>
        <p:spPr>
          <a:prstGeom prst="rect">
            <a:avLst/>
          </a:prstGeom>
        </p:spPr>
        <p:txBody>
          <a:bodyPr/>
          <a:lstStyle>
            <a:lvl1pPr>
              <a:defRPr sz="6400"/>
            </a:lvl1pPr>
          </a:lstStyle>
          <a:p>
            <a:r>
              <a:t>Polycentric Regulatory processes </a:t>
            </a:r>
          </a:p>
        </p:txBody>
      </p:sp>
      <p:sp>
        <p:nvSpPr>
          <p:cNvPr id="182" name="Shape 182"/>
          <p:cNvSpPr>
            <a:spLocks noGrp="1"/>
          </p:cNvSpPr>
          <p:nvPr>
            <p:ph type="subTitle" sz="half" idx="1"/>
          </p:nvPr>
        </p:nvSpPr>
        <p:spPr>
          <a:prstGeom prst="rect">
            <a:avLst/>
          </a:prstGeom>
        </p:spPr>
        <p:txBody>
          <a:bodyPr/>
          <a:lstStyle/>
          <a:p>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1943100" y="2651336"/>
            <a:ext cx="10490200" cy="2318583"/>
          </a:xfrm>
        </p:spPr>
        <p:txBody>
          <a:bodyPr/>
          <a:lstStyle/>
          <a:p>
            <a:r>
              <a:rPr lang="en-US" dirty="0"/>
              <a:t>Like all technology, social media is neutral but is best put to work in the service of building a better world</a:t>
            </a:r>
            <a:r>
              <a:rPr lang="en-US"/>
              <a:t>. </a:t>
            </a:r>
            <a:endParaRPr lang="en-US"/>
          </a:p>
        </p:txBody>
      </p:sp>
      <p:sp>
        <p:nvSpPr>
          <p:cNvPr id="8" name="Text Placeholder 7"/>
          <p:cNvSpPr>
            <a:spLocks noGrp="1"/>
          </p:cNvSpPr>
          <p:nvPr>
            <p:ph type="body" sz="quarter" idx="14"/>
          </p:nvPr>
        </p:nvSpPr>
        <p:spPr>
          <a:xfrm>
            <a:off x="1943100" y="7772400"/>
            <a:ext cx="10490200" cy="668453"/>
          </a:xfrm>
        </p:spPr>
        <p:txBody>
          <a:bodyPr/>
          <a:lstStyle/>
          <a:p>
            <a:r>
              <a:rPr lang="en-US" dirty="0"/>
              <a:t>Simon Mainwaring</a:t>
            </a:r>
          </a:p>
        </p:txBody>
      </p:sp>
    </p:spTree>
    <p:extLst>
      <p:ext uri="{BB962C8B-B14F-4D97-AF65-F5344CB8AC3E}">
        <p14:creationId xmlns:p14="http://schemas.microsoft.com/office/powerpoint/2010/main" val="112744855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pasted-image.png"/>
          <p:cNvPicPr>
            <a:picLocks noChangeAspect="1"/>
          </p:cNvPicPr>
          <p:nvPr/>
        </p:nvPicPr>
        <p:blipFill>
          <a:blip r:embed="rId2">
            <a:extLst/>
          </a:blip>
          <a:stretch>
            <a:fillRect/>
          </a:stretch>
        </p:blipFill>
        <p:spPr>
          <a:xfrm>
            <a:off x="3280171" y="580596"/>
            <a:ext cx="6444283" cy="859237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756834" y="2719070"/>
            <a:ext cx="10490200" cy="2318583"/>
          </a:xfrm>
        </p:spPr>
        <p:txBody>
          <a:bodyPr/>
          <a:lstStyle/>
          <a:p>
            <a:r>
              <a:rPr lang="en-US" dirty="0"/>
              <a:t>Social media is the ultimate equalizer. It gives a voice and a platform to anyone willing to engage. </a:t>
            </a:r>
          </a:p>
        </p:txBody>
      </p:sp>
      <p:sp>
        <p:nvSpPr>
          <p:cNvPr id="4" name="Text Placeholder 3"/>
          <p:cNvSpPr>
            <a:spLocks noGrp="1"/>
          </p:cNvSpPr>
          <p:nvPr>
            <p:ph type="body" sz="quarter" idx="14"/>
          </p:nvPr>
        </p:nvSpPr>
        <p:spPr>
          <a:xfrm>
            <a:off x="1943100" y="7772400"/>
            <a:ext cx="10490200" cy="668453"/>
          </a:xfrm>
        </p:spPr>
        <p:txBody>
          <a:bodyPr/>
          <a:lstStyle/>
          <a:p>
            <a:r>
              <a:rPr lang="en-US" dirty="0" smtClean="0"/>
              <a:t>Amy Jo Martin</a:t>
            </a:r>
            <a:endParaRPr lang="en-US" dirty="0"/>
          </a:p>
        </p:txBody>
      </p:sp>
    </p:spTree>
    <p:extLst>
      <p:ext uri="{BB962C8B-B14F-4D97-AF65-F5344CB8AC3E}">
        <p14:creationId xmlns:p14="http://schemas.microsoft.com/office/powerpoint/2010/main" val="1702573509"/>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SA ANIMATE The Internet in Society Empowering or Censoring Citizen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3467" y="575733"/>
            <a:ext cx="11684000" cy="6572250"/>
          </a:xfrm>
          <a:prstGeom prst="rect">
            <a:avLst/>
          </a:prstGeom>
        </p:spPr>
      </p:pic>
      <p:sp>
        <p:nvSpPr>
          <p:cNvPr id="9" name="TextBox 8"/>
          <p:cNvSpPr txBox="1"/>
          <p:nvPr/>
        </p:nvSpPr>
        <p:spPr>
          <a:xfrm>
            <a:off x="1463852" y="7754147"/>
            <a:ext cx="10863615"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dirty="0"/>
              <a:t>RSA Animate - The Internet in </a:t>
            </a:r>
            <a:r>
              <a:rPr lang="en-US" dirty="0" smtClean="0"/>
              <a:t>Society: Empowering </a:t>
            </a:r>
            <a:r>
              <a:rPr lang="en-US" dirty="0"/>
              <a:t>or Censoring </a:t>
            </a:r>
            <a:r>
              <a:rPr lang="en-US" dirty="0" smtClean="0"/>
              <a:t>Citizens</a:t>
            </a:r>
          </a:p>
          <a:p>
            <a:r>
              <a:rPr kumimoji="0" lang="en-US" sz="2800" b="0" i="0" u="none" strike="noStrike" cap="none" spc="28" normalizeH="0" baseline="0" dirty="0" err="1" smtClean="0">
                <a:ln>
                  <a:noFill/>
                </a:ln>
                <a:solidFill>
                  <a:srgbClr val="5C5C5C"/>
                </a:solidFill>
                <a:effectLst/>
                <a:uFillTx/>
                <a:latin typeface="Iowan Old Style Italic"/>
                <a:ea typeface="Iowan Old Style Italic"/>
                <a:cs typeface="Iowan Old Style Italic"/>
                <a:sym typeface="Iowan Old Style Italic"/>
              </a:rPr>
              <a:t>Morosov</a:t>
            </a:r>
            <a:r>
              <a:rPr lang="en-US" dirty="0" smtClean="0"/>
              <a:t>, The Net Delusion, 2012</a:t>
            </a:r>
            <a:endParaRPr kumimoji="0" lang="en-US" sz="2800" b="0" i="0" u="none" strike="noStrike" cap="none" spc="28" normalizeH="0" baseline="0" dirty="0">
              <a:ln>
                <a:noFill/>
              </a:ln>
              <a:solidFill>
                <a:srgbClr val="5C5C5C"/>
              </a:solidFill>
              <a:effectLst/>
              <a:uFillTx/>
              <a:latin typeface="Iowan Old Style Italic"/>
              <a:ea typeface="Iowan Old Style Italic"/>
              <a:cs typeface="Iowan Old Style Italic"/>
              <a:sym typeface="Iowan Old Style Italic"/>
            </a:endParaRPr>
          </a:p>
        </p:txBody>
      </p:sp>
    </p:spTree>
    <p:extLst>
      <p:ext uri="{BB962C8B-B14F-4D97-AF65-F5344CB8AC3E}">
        <p14:creationId xmlns:p14="http://schemas.microsoft.com/office/powerpoint/2010/main" val="2007891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8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sp>
        <p:nvSpPr>
          <p:cNvPr id="3" name="Text Placeholder 2"/>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45" y="0"/>
            <a:ext cx="11865555" cy="9753600"/>
          </a:xfrm>
          <a:prstGeom prst="rect">
            <a:avLst/>
          </a:prstGeom>
        </p:spPr>
      </p:pic>
    </p:spTree>
    <p:extLst>
      <p:ext uri="{BB962C8B-B14F-4D97-AF65-F5344CB8AC3E}">
        <p14:creationId xmlns:p14="http://schemas.microsoft.com/office/powerpoint/2010/main" val="1650994201"/>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body" idx="13"/>
          </p:nvPr>
        </p:nvSpPr>
        <p:spPr>
          <a:xfrm>
            <a:off x="1701800" y="2539999"/>
            <a:ext cx="10490200" cy="3606801"/>
          </a:xfrm>
          <a:prstGeom prst="rect">
            <a:avLst/>
          </a:prstGeom>
        </p:spPr>
        <p:txBody>
          <a:bodyPr/>
          <a:lstStyle>
            <a:lvl1pPr>
              <a:defRPr sz="3400"/>
            </a:lvl1pPr>
          </a:lstStyle>
          <a:p>
            <a:r>
              <a:rPr dirty="0"/>
              <a:t>The term 'cyberutopian' tends to be used only in the context of critique. Calling someone a cyberutopian implies that he or she has an unrealistic and naively overinflated sense of what technology makes possible and an insufficient understanding of the forces that govern societies.</a:t>
            </a:r>
          </a:p>
        </p:txBody>
      </p:sp>
      <p:sp>
        <p:nvSpPr>
          <p:cNvPr id="185" name="Shape 185"/>
          <p:cNvSpPr>
            <a:spLocks noGrp="1"/>
          </p:cNvSpPr>
          <p:nvPr>
            <p:ph type="body" idx="14"/>
          </p:nvPr>
        </p:nvSpPr>
        <p:spPr>
          <a:xfrm>
            <a:off x="1943100" y="7772400"/>
            <a:ext cx="10490200" cy="619657"/>
          </a:xfrm>
          <a:prstGeom prst="rect">
            <a:avLst/>
          </a:prstGeom>
        </p:spPr>
        <p:txBody>
          <a:bodyPr/>
          <a:lstStyle/>
          <a:p>
            <a:r>
              <a:rPr dirty="0"/>
              <a:t>-Ethan </a:t>
            </a:r>
            <a:r>
              <a:rPr dirty="0" smtClean="0"/>
              <a:t>Zuckerman</a:t>
            </a:r>
            <a:r>
              <a:rPr lang="en-US" dirty="0" smtClean="0"/>
              <a:t>, 2013</a:t>
            </a:r>
            <a:endParaRPr dirty="0"/>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body" idx="13"/>
          </p:nvPr>
        </p:nvSpPr>
        <p:spPr>
          <a:xfrm>
            <a:off x="1257300" y="3097515"/>
            <a:ext cx="10490200" cy="3911601"/>
          </a:xfrm>
          <a:prstGeom prst="rect">
            <a:avLst/>
          </a:prstGeom>
        </p:spPr>
        <p:txBody>
          <a:bodyPr/>
          <a:lstStyle>
            <a:lvl1pPr>
              <a:defRPr sz="4400"/>
            </a:lvl1pPr>
          </a:lstStyle>
          <a:p>
            <a:r>
              <a:t>A democratic constitution, not supported by democratic institutions in detail, but confined to the central government, not only is not political freedom, but often creates a spirit precisely the reverse.</a:t>
            </a:r>
          </a:p>
        </p:txBody>
      </p:sp>
      <p:sp>
        <p:nvSpPr>
          <p:cNvPr id="146" name="Shape 146"/>
          <p:cNvSpPr>
            <a:spLocks noGrp="1"/>
          </p:cNvSpPr>
          <p:nvPr>
            <p:ph type="body" idx="14"/>
          </p:nvPr>
        </p:nvSpPr>
        <p:spPr>
          <a:prstGeom prst="rect">
            <a:avLst/>
          </a:prstGeom>
        </p:spPr>
        <p:txBody>
          <a:bodyPr/>
          <a:lstStyle/>
          <a:p>
            <a:r>
              <a:t>- Mill, 1848</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95562"/>
            <a:ext cx="13004800" cy="10453962"/>
          </a:xfrm>
          <a:prstGeom prst="rect">
            <a:avLst/>
          </a:prstGeom>
        </p:spPr>
      </p:pic>
      <p:sp>
        <p:nvSpPr>
          <p:cNvPr id="4" name="Picture Placeholder 3"/>
          <p:cNvSpPr>
            <a:spLocks noGrp="1"/>
          </p:cNvSpPr>
          <p:nvPr>
            <p:ph type="pic" idx="13"/>
          </p:nvPr>
        </p:nvSpPr>
        <p:spPr/>
      </p:sp>
      <p:sp>
        <p:nvSpPr>
          <p:cNvPr id="5" name="Text Placeholder 4"/>
          <p:cNvSpPr>
            <a:spLocks noGrp="1"/>
          </p:cNvSpPr>
          <p:nvPr>
            <p:ph type="body" sz="half" idx="14"/>
          </p:nvPr>
        </p:nvSpPr>
        <p:spPr>
          <a:xfrm>
            <a:off x="0" y="7619996"/>
            <a:ext cx="13004800" cy="795871"/>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6" name="Text Placeholder 5"/>
          <p:cNvSpPr>
            <a:spLocks noGrp="1"/>
          </p:cNvSpPr>
          <p:nvPr>
            <p:ph type="body" sz="quarter" idx="15"/>
          </p:nvPr>
        </p:nvSpPr>
        <p:spPr/>
        <p:txBody>
          <a:bodyPr/>
          <a:lstStyle/>
          <a:p>
            <a:endParaRPr lang="en-US"/>
          </a:p>
        </p:txBody>
      </p:sp>
      <p:sp>
        <p:nvSpPr>
          <p:cNvPr id="154" name="Shape 154"/>
          <p:cNvSpPr>
            <a:spLocks noGrp="1"/>
          </p:cNvSpPr>
          <p:nvPr>
            <p:ph type="body" sz="quarter" idx="1"/>
          </p:nvPr>
        </p:nvSpPr>
        <p:spPr>
          <a:xfrm>
            <a:off x="571500" y="7799917"/>
            <a:ext cx="11861800" cy="1231900"/>
          </a:xfrm>
          <a:prstGeom prst="rect">
            <a:avLst/>
          </a:prstGeom>
        </p:spPr>
        <p:txBody>
          <a:bodyPr/>
          <a:lstStyle/>
          <a:p>
            <a:r>
              <a:rPr lang="en-US" dirty="0" smtClean="0"/>
              <a:t>UK Parliament </a:t>
            </a:r>
            <a:endParaRPr dirty="0"/>
          </a:p>
        </p:txBody>
      </p:sp>
      <p:sp>
        <p:nvSpPr>
          <p:cNvPr id="7" name="Title 6"/>
          <p:cNvSpPr>
            <a:spLocks noGrp="1"/>
          </p:cNvSpPr>
          <p:nvPr>
            <p:ph type="title"/>
          </p:nvPr>
        </p:nvSpPr>
        <p:spPr/>
        <p:txBody>
          <a:bodyPr/>
          <a:lstStyle/>
          <a:p>
            <a:endParaRPr lang="en-US"/>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body" idx="13"/>
          </p:nvPr>
        </p:nvSpPr>
        <p:spPr>
          <a:xfrm>
            <a:off x="1511300" y="2386315"/>
            <a:ext cx="10490200" cy="4534575"/>
          </a:xfrm>
          <a:prstGeom prst="rect">
            <a:avLst/>
          </a:prstGeom>
        </p:spPr>
        <p:txBody>
          <a:bodyPr/>
          <a:lstStyle>
            <a:lvl1pPr>
              <a:defRPr sz="4400"/>
            </a:lvl1pPr>
          </a:lstStyle>
          <a:p>
            <a:r>
              <a:rPr lang="en-US" sz="3200" dirty="0"/>
              <a:t>Here is a very potent factor in our political life. The semicircular assembly, which appeals to political theorists, enables every individual or every group to move round the </a:t>
            </a:r>
            <a:r>
              <a:rPr lang="en-US" sz="3200" dirty="0" err="1"/>
              <a:t>centre</a:t>
            </a:r>
            <a:r>
              <a:rPr lang="en-US" sz="3200" dirty="0"/>
              <a:t>, adopting various shades of pink according as the weather changes…The party system is much </a:t>
            </a:r>
            <a:r>
              <a:rPr lang="en-US" sz="3200" dirty="0" err="1"/>
              <a:t>favoured</a:t>
            </a:r>
            <a:r>
              <a:rPr lang="en-US" sz="3200" dirty="0"/>
              <a:t> by the oblong form of chamber. It is easy for an individual to move through those insensible gradations from Left to Right, but the act of crossing the Floor is one which requires serious attention.</a:t>
            </a:r>
            <a:endParaRPr lang="en-US" sz="3200" dirty="0"/>
          </a:p>
        </p:txBody>
      </p:sp>
      <p:sp>
        <p:nvSpPr>
          <p:cNvPr id="146" name="Shape 146"/>
          <p:cNvSpPr>
            <a:spLocks noGrp="1"/>
          </p:cNvSpPr>
          <p:nvPr>
            <p:ph type="body" idx="14"/>
          </p:nvPr>
        </p:nvSpPr>
        <p:spPr>
          <a:xfrm>
            <a:off x="1943100" y="7772400"/>
            <a:ext cx="10490200" cy="619657"/>
          </a:xfrm>
          <a:prstGeom prst="rect">
            <a:avLst/>
          </a:prstGeom>
        </p:spPr>
        <p:txBody>
          <a:bodyPr/>
          <a:lstStyle/>
          <a:p>
            <a:r>
              <a:rPr dirty="0"/>
              <a:t>- </a:t>
            </a:r>
            <a:r>
              <a:rPr lang="en-US" dirty="0" smtClean="0"/>
              <a:t>Churchill</a:t>
            </a:r>
            <a:r>
              <a:rPr dirty="0" smtClean="0"/>
              <a:t>, 1</a:t>
            </a:r>
            <a:r>
              <a:rPr lang="en-US" dirty="0" smtClean="0"/>
              <a:t>951</a:t>
            </a:r>
            <a:endParaRPr dirty="0"/>
          </a:p>
        </p:txBody>
      </p:sp>
    </p:spTree>
    <p:extLst>
      <p:ext uri="{BB962C8B-B14F-4D97-AF65-F5344CB8AC3E}">
        <p14:creationId xmlns:p14="http://schemas.microsoft.com/office/powerpoint/2010/main" val="1361079700"/>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body" idx="13"/>
          </p:nvPr>
        </p:nvSpPr>
        <p:spPr>
          <a:xfrm>
            <a:off x="1692742" y="2743200"/>
            <a:ext cx="10490201" cy="4572000"/>
          </a:xfrm>
          <a:prstGeom prst="rect">
            <a:avLst/>
          </a:prstGeom>
        </p:spPr>
        <p:txBody>
          <a:bodyPr/>
          <a:lstStyle>
            <a:lvl1pPr>
              <a:defRPr sz="3200"/>
            </a:lvl1pPr>
          </a:lstStyle>
          <a:p>
            <a:r>
              <a:rPr dirty="0"/>
              <a:t>Cyberspace. A consensual hallucination experienced daily by billions of legitimate operators, in every nation, by children being taught mathematical concepts... A graphic representation of data abstracted from banks of every computer in the human system. Unthinkable complexity. Lines of light ranged in the nonspace of the mind, clusters and constellations of data. Like city lights, receding...”</a:t>
            </a:r>
          </a:p>
        </p:txBody>
      </p:sp>
      <p:sp>
        <p:nvSpPr>
          <p:cNvPr id="136" name="Shape 136"/>
          <p:cNvSpPr>
            <a:spLocks noGrp="1"/>
          </p:cNvSpPr>
          <p:nvPr>
            <p:ph type="body" idx="14"/>
          </p:nvPr>
        </p:nvSpPr>
        <p:spPr>
          <a:xfrm>
            <a:off x="1943100" y="7772400"/>
            <a:ext cx="10490200" cy="619657"/>
          </a:xfrm>
          <a:prstGeom prst="rect">
            <a:avLst/>
          </a:prstGeom>
        </p:spPr>
        <p:txBody>
          <a:bodyPr/>
          <a:lstStyle/>
          <a:p>
            <a:r>
              <a:rPr dirty="0"/>
              <a:t>-William Gibson, </a:t>
            </a:r>
            <a:r>
              <a:rPr dirty="0" smtClean="0"/>
              <a:t>Neuromancer</a:t>
            </a:r>
            <a:r>
              <a:rPr lang="en-US" dirty="0" smtClean="0"/>
              <a:t>, 1984</a:t>
            </a:r>
            <a:endParaRPr dirty="0"/>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p:cNvSpPr>
          <p:nvPr>
            <p:ph type="title"/>
          </p:nvPr>
        </p:nvSpPr>
        <p:spPr>
          <a:prstGeom prst="rect">
            <a:avLst/>
          </a:prstGeom>
        </p:spPr>
        <p:txBody>
          <a:bodyPr/>
          <a:lstStyle/>
          <a:p>
            <a:r>
              <a:rPr dirty="0"/>
              <a:t>What is Moore's Law, and why it Matters</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idx="13"/>
          </p:nvPr>
        </p:nvSpPr>
        <p:spPr/>
      </p:sp>
      <p:sp>
        <p:nvSpPr>
          <p:cNvPr id="6" name="Text Placeholder 5"/>
          <p:cNvSpPr>
            <a:spLocks noGrp="1"/>
          </p:cNvSpPr>
          <p:nvPr>
            <p:ph type="body" sz="half" idx="14"/>
          </p:nvPr>
        </p:nvSpPr>
        <p:spPr/>
        <p:txBody>
          <a:bodyPr/>
          <a:lstStyle/>
          <a:p>
            <a:endParaRPr lang="en-US"/>
          </a:p>
        </p:txBody>
      </p:sp>
      <p:sp>
        <p:nvSpPr>
          <p:cNvPr id="7" name="Text Placeholder 6"/>
          <p:cNvSpPr>
            <a:spLocks noGrp="1"/>
          </p:cNvSpPr>
          <p:nvPr>
            <p:ph type="body" sz="quarter" idx="15"/>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
          </p:nvPr>
        </p:nvSpPr>
        <p:spPr/>
        <p:txBody>
          <a:bodyPr/>
          <a:lstStyle/>
          <a:p>
            <a:r>
              <a:rPr lang="en-US" dirty="0" smtClean="0"/>
              <a:t>Moore’s Law</a:t>
            </a:r>
            <a:endParaRPr lang="en-US" dirty="0"/>
          </a:p>
        </p:txBody>
      </p:sp>
      <p:pic>
        <p:nvPicPr>
          <p:cNvPr id="8" name="MooresLa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004800" cy="7315200"/>
          </a:xfrm>
          <a:prstGeom prst="rect">
            <a:avLst/>
          </a:prstGeom>
        </p:spPr>
      </p:pic>
    </p:spTree>
    <p:extLst>
      <p:ext uri="{BB962C8B-B14F-4D97-AF65-F5344CB8AC3E}">
        <p14:creationId xmlns:p14="http://schemas.microsoft.com/office/powerpoint/2010/main" val="6685695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2" name="Shape 142"/>
          <p:cNvSpPr>
            <a:spLocks noGrp="1"/>
          </p:cNvSpPr>
          <p:nvPr>
            <p:ph type="title"/>
          </p:nvPr>
        </p:nvSpPr>
        <p:spPr>
          <a:prstGeom prst="rect">
            <a:avLst/>
          </a:prstGeom>
        </p:spPr>
        <p:txBody>
          <a:bodyPr>
            <a:normAutofit fontScale="90000"/>
          </a:bodyPr>
          <a:lstStyle>
            <a:lvl1pPr defTabSz="438150">
              <a:defRPr sz="9075"/>
            </a:lvl1pPr>
          </a:lstStyle>
          <a:p>
            <a:r>
              <a:t>Your smartphone is more powerful than computer calculating the moon landing</a:t>
            </a:r>
          </a:p>
        </p:txBody>
      </p:sp>
      <p:sp>
        <p:nvSpPr>
          <p:cNvPr id="143" name="Shape 143"/>
          <p:cNvSpPr>
            <a:spLocks noGrp="1"/>
          </p:cNvSpPr>
          <p:nvPr>
            <p:ph type="body" sz="quarter" idx="1"/>
          </p:nvPr>
        </p:nvSpPr>
        <p:spPr>
          <a:prstGeom prst="rect">
            <a:avLst/>
          </a:prstGeom>
        </p:spPr>
        <p:txBody>
          <a:bodyPr/>
          <a:lstStyle/>
          <a:p>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822" y="1082733"/>
            <a:ext cx="5297978" cy="7946967"/>
          </a:xfrm>
          <a:prstGeom prst="rect">
            <a:avLst/>
          </a:prstGeom>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139</TotalTime>
  <Words>649</Words>
  <Application>Microsoft Macintosh PowerPoint</Application>
  <PresentationFormat>Custom</PresentationFormat>
  <Paragraphs>52</Paragraphs>
  <Slides>28</Slides>
  <Notes>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Baskerville SemiBold</vt:lpstr>
      <vt:lpstr>DIN Alternate</vt:lpstr>
      <vt:lpstr>DIN Condensed</vt:lpstr>
      <vt:lpstr>Helvetica</vt:lpstr>
      <vt:lpstr>Helvetica Neue</vt:lpstr>
      <vt:lpstr>Iowan Old Style Italic</vt:lpstr>
      <vt:lpstr>Iowan Old Style Roman</vt:lpstr>
      <vt:lpstr>ＭＳ Ｐゴシック</vt:lpstr>
      <vt:lpstr>Zapf Dingbats</vt:lpstr>
      <vt:lpstr>New_Template9</vt:lpstr>
      <vt:lpstr>Cyberutopians &amp; cyberpessimists</vt:lpstr>
      <vt:lpstr>PowerPoint Presentation</vt:lpstr>
      <vt:lpstr>PowerPoint Presentation</vt:lpstr>
      <vt:lpstr>PowerPoint Presentation</vt:lpstr>
      <vt:lpstr>PowerPoint Presentation</vt:lpstr>
      <vt:lpstr>PowerPoint Presentation</vt:lpstr>
      <vt:lpstr>What is Moore's Law, and why it Matters</vt:lpstr>
      <vt:lpstr>PowerPoint Presentation</vt:lpstr>
      <vt:lpstr>Your smartphone is more powerful than computer calculating the moon landing</vt:lpstr>
      <vt:lpstr>Quantity has a quality all of its own</vt:lpstr>
      <vt:lpstr>Virtual Communities</vt:lpstr>
      <vt:lpstr>PowerPoint Presentation</vt:lpstr>
      <vt:lpstr>PowerPoint Presentation</vt:lpstr>
      <vt:lpstr>PowerPoint Presentation</vt:lpstr>
      <vt:lpstr>PowerPoint Presentation</vt:lpstr>
      <vt:lpstr>PowerPoint Presentation</vt:lpstr>
      <vt:lpstr>PowerPoint Presentation</vt:lpstr>
      <vt:lpstr>Code is Law</vt:lpstr>
      <vt:lpstr>PowerPoint Presentation</vt:lpstr>
      <vt:lpstr>PowerPoint Presentation</vt:lpstr>
      <vt:lpstr>PowerPoint Presentation</vt:lpstr>
      <vt:lpstr>Polycentric Regulatory processes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Cyberutopians &amp; cyberpessimists</dc:title>
  <cp:lastModifiedBy>Microsoft Office User</cp:lastModifiedBy>
  <cp:revision>23</cp:revision>
  <dcterms:modified xsi:type="dcterms:W3CDTF">2017-01-31T14:11:48Z</dcterms:modified>
</cp:coreProperties>
</file>