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6" r:id="rId2"/>
    <p:sldId id="269" r:id="rId3"/>
    <p:sldId id="268" r:id="rId4"/>
    <p:sldId id="267" r:id="rId5"/>
    <p:sldId id="264" r:id="rId6"/>
    <p:sldId id="262" r:id="rId7"/>
    <p:sldId id="263" r:id="rId8"/>
    <p:sldId id="257" r:id="rId9"/>
    <p:sldId id="258" r:id="rId10"/>
    <p:sldId id="259" r:id="rId11"/>
    <p:sldId id="261" r:id="rId12"/>
    <p:sldId id="265" r:id="rId13"/>
    <p:sldId id="266" r:id="rId14"/>
    <p:sldId id="277" r:id="rId15"/>
    <p:sldId id="279" r:id="rId16"/>
    <p:sldId id="278" r:id="rId17"/>
    <p:sldId id="287" r:id="rId18"/>
    <p:sldId id="288" r:id="rId19"/>
    <p:sldId id="285" r:id="rId20"/>
    <p:sldId id="286" r:id="rId21"/>
    <p:sldId id="270" r:id="rId22"/>
    <p:sldId id="276" r:id="rId23"/>
    <p:sldId id="271" r:id="rId24"/>
    <p:sldId id="273" r:id="rId25"/>
    <p:sldId id="274" r:id="rId26"/>
    <p:sldId id="275" r:id="rId27"/>
    <p:sldId id="289" r:id="rId28"/>
    <p:sldId id="280" r:id="rId29"/>
    <p:sldId id="283" r:id="rId30"/>
    <p:sldId id="281" r:id="rId31"/>
    <p:sldId id="282"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53"/>
    <p:restoredTop sz="94797"/>
  </p:normalViewPr>
  <p:slideViewPr>
    <p:cSldViewPr snapToGrid="0" snapToObjects="1">
      <p:cViewPr varScale="1">
        <p:scale>
          <a:sx n="130" d="100"/>
          <a:sy n="130" d="100"/>
        </p:scale>
        <p:origin x="688"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D0D4E0-0EAD-4A41-B2B4-FCB748A30A42}" type="datetimeFigureOut">
              <a:rPr lang="en-US" smtClean="0"/>
              <a:t>9/20/16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40C0BF-3AFB-924E-A038-DAF2D3DE1539}" type="slidenum">
              <a:rPr lang="en-US" smtClean="0"/>
              <a:t>‹#›</a:t>
            </a:fld>
            <a:endParaRPr lang="en-US"/>
          </a:p>
        </p:txBody>
      </p:sp>
    </p:spTree>
    <p:extLst>
      <p:ext uri="{BB962C8B-B14F-4D97-AF65-F5344CB8AC3E}">
        <p14:creationId xmlns:p14="http://schemas.microsoft.com/office/powerpoint/2010/main" val="40962545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Police by Thomas Hawk CC BY NC</a:t>
            </a:r>
            <a:endParaRPr lang="en-US" dirty="0"/>
          </a:p>
        </p:txBody>
      </p:sp>
      <p:sp>
        <p:nvSpPr>
          <p:cNvPr id="4" name="Slide Number Placeholder 3"/>
          <p:cNvSpPr>
            <a:spLocks noGrp="1"/>
          </p:cNvSpPr>
          <p:nvPr>
            <p:ph type="sldNum" sz="quarter" idx="10"/>
          </p:nvPr>
        </p:nvSpPr>
        <p:spPr/>
        <p:txBody>
          <a:bodyPr/>
          <a:lstStyle/>
          <a:p>
            <a:fld id="{9B40C0BF-3AFB-924E-A038-DAF2D3DE1539}" type="slidenum">
              <a:rPr lang="en-US" smtClean="0"/>
              <a:t>1</a:t>
            </a:fld>
            <a:endParaRPr lang="en-US"/>
          </a:p>
        </p:txBody>
      </p:sp>
    </p:spTree>
    <p:extLst>
      <p:ext uri="{BB962C8B-B14F-4D97-AF65-F5344CB8AC3E}">
        <p14:creationId xmlns:p14="http://schemas.microsoft.com/office/powerpoint/2010/main" val="925258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Gaze</a:t>
            </a:r>
            <a:r>
              <a:rPr lang="en-US" baseline="0" dirty="0" smtClean="0"/>
              <a:t> as relationship</a:t>
            </a:r>
            <a:endParaRPr lang="en-US" dirty="0"/>
          </a:p>
        </p:txBody>
      </p:sp>
      <p:sp>
        <p:nvSpPr>
          <p:cNvPr id="4" name="Slide Number Placeholder 3"/>
          <p:cNvSpPr>
            <a:spLocks noGrp="1"/>
          </p:cNvSpPr>
          <p:nvPr>
            <p:ph type="sldNum" sz="quarter" idx="10"/>
          </p:nvPr>
        </p:nvSpPr>
        <p:spPr/>
        <p:txBody>
          <a:bodyPr/>
          <a:lstStyle/>
          <a:p>
            <a:fld id="{9B40C0BF-3AFB-924E-A038-DAF2D3DE1539}" type="slidenum">
              <a:rPr lang="en-US" smtClean="0"/>
              <a:t>14</a:t>
            </a:fld>
            <a:endParaRPr lang="en-US"/>
          </a:p>
        </p:txBody>
      </p:sp>
    </p:spTree>
    <p:extLst>
      <p:ext uri="{BB962C8B-B14F-4D97-AF65-F5344CB8AC3E}">
        <p14:creationId xmlns:p14="http://schemas.microsoft.com/office/powerpoint/2010/main" val="1383027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surrender by Les Chatfield CC BY</a:t>
            </a:r>
            <a:endParaRPr lang="en-US" dirty="0"/>
          </a:p>
        </p:txBody>
      </p:sp>
      <p:sp>
        <p:nvSpPr>
          <p:cNvPr id="4" name="Slide Number Placeholder 3"/>
          <p:cNvSpPr>
            <a:spLocks noGrp="1"/>
          </p:cNvSpPr>
          <p:nvPr>
            <p:ph type="sldNum" sz="quarter" idx="10"/>
          </p:nvPr>
        </p:nvSpPr>
        <p:spPr/>
        <p:txBody>
          <a:bodyPr/>
          <a:lstStyle/>
          <a:p>
            <a:fld id="{9B40C0BF-3AFB-924E-A038-DAF2D3DE1539}" type="slidenum">
              <a:rPr lang="en-US" smtClean="0"/>
              <a:t>16</a:t>
            </a:fld>
            <a:endParaRPr lang="en-US"/>
          </a:p>
        </p:txBody>
      </p:sp>
    </p:spTree>
    <p:extLst>
      <p:ext uri="{BB962C8B-B14F-4D97-AF65-F5344CB8AC3E}">
        <p14:creationId xmlns:p14="http://schemas.microsoft.com/office/powerpoint/2010/main" val="1413811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40C0BF-3AFB-924E-A038-DAF2D3DE1539}" type="slidenum">
              <a:rPr lang="en-US" smtClean="0"/>
              <a:t>18</a:t>
            </a:fld>
            <a:endParaRPr lang="en-US"/>
          </a:p>
        </p:txBody>
      </p:sp>
    </p:spTree>
    <p:extLst>
      <p:ext uri="{BB962C8B-B14F-4D97-AF65-F5344CB8AC3E}">
        <p14:creationId xmlns:p14="http://schemas.microsoft.com/office/powerpoint/2010/main" val="755750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1FE9B6-E52B-F041-9248-23931DBAECD2}" type="slidenum">
              <a:rPr lang="en-US" altLang="en-US"/>
              <a:pPr/>
              <a:t>19</a:t>
            </a:fld>
            <a:endParaRPr lang="en-US" altLang="en-US"/>
          </a:p>
        </p:txBody>
      </p:sp>
      <p:sp>
        <p:nvSpPr>
          <p:cNvPr id="24578" name="Rectangle 2"/>
          <p:cNvSpPr>
            <a:spLocks noRot="1" noChangeArrowheads="1" noTextEdit="1"/>
          </p:cNvSpPr>
          <p:nvPr>
            <p:ph type="sldImg"/>
          </p:nvPr>
        </p:nvSpPr>
        <p:spPr>
          <a:ln/>
        </p:spPr>
      </p:sp>
      <p:sp>
        <p:nvSpPr>
          <p:cNvPr id="24579" name="Rectangle 3"/>
          <p:cNvSpPr>
            <a:spLocks noGrp="1" noChangeArrowheads="1"/>
          </p:cNvSpPr>
          <p:nvPr>
            <p:ph type="body" idx="1"/>
          </p:nvPr>
        </p:nvSpPr>
        <p:spPr/>
        <p:txBody>
          <a:bodyPr/>
          <a:lstStyle/>
          <a:p>
            <a:r>
              <a:rPr lang="en-US" altLang="en-US"/>
              <a:t>Susannah is “naked as the spectator sees her...She looks back at us looking at her” in another painting; in this one, she “is looking at herself in the mirror. Thus she joins the spectators of herself” (50)</a:t>
            </a:r>
          </a:p>
        </p:txBody>
      </p:sp>
    </p:spTree>
    <p:extLst>
      <p:ext uri="{BB962C8B-B14F-4D97-AF65-F5344CB8AC3E}">
        <p14:creationId xmlns:p14="http://schemas.microsoft.com/office/powerpoint/2010/main" val="329428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9B812C-8D5D-2743-8E8D-31D2962AC0D4}" type="slidenum">
              <a:rPr lang="en-US" altLang="en-US"/>
              <a:pPr/>
              <a:t>20</a:t>
            </a:fld>
            <a:endParaRPr lang="en-US" altLang="en-US"/>
          </a:p>
        </p:txBody>
      </p:sp>
      <p:sp>
        <p:nvSpPr>
          <p:cNvPr id="37890" name="Rectangle 2"/>
          <p:cNvSpPr>
            <a:spLocks noRot="1" noChangeArrowheads="1" noTextEdit="1"/>
          </p:cNvSpPr>
          <p:nvPr>
            <p:ph type="sldImg"/>
          </p:nvPr>
        </p:nvSpPr>
        <p:spPr>
          <a:ln/>
        </p:spPr>
      </p:sp>
      <p:sp>
        <p:nvSpPr>
          <p:cNvPr id="37891" name="Rectangle 3"/>
          <p:cNvSpPr>
            <a:spLocks noGrp="1" noChangeArrowheads="1"/>
          </p:cNvSpPr>
          <p:nvPr>
            <p:ph type="body" idx="1"/>
          </p:nvPr>
        </p:nvSpPr>
        <p:spPr/>
        <p:txBody>
          <a:bodyPr/>
          <a:lstStyle/>
          <a:p>
            <a:r>
              <a:rPr lang="en-US" altLang="en-US"/>
              <a:t>“The ideal was broken” (63)</a:t>
            </a:r>
          </a:p>
        </p:txBody>
      </p:sp>
    </p:spTree>
    <p:extLst>
      <p:ext uri="{BB962C8B-B14F-4D97-AF65-F5344CB8AC3E}">
        <p14:creationId xmlns:p14="http://schemas.microsoft.com/office/powerpoint/2010/main" val="204789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Lost &amp; Found (Book of Glove) By </a:t>
            </a:r>
            <a:r>
              <a:rPr lang="en-US" dirty="0" err="1" smtClean="0"/>
              <a:t>Wojtek</a:t>
            </a:r>
            <a:r>
              <a:rPr lang="en-US" dirty="0" smtClean="0"/>
              <a:t> </a:t>
            </a:r>
            <a:r>
              <a:rPr lang="en-US" dirty="0" err="1" smtClean="0"/>
              <a:t>Mejor</a:t>
            </a:r>
            <a:r>
              <a:rPr lang="en-US" dirty="0" smtClean="0"/>
              <a:t> cc by </a:t>
            </a:r>
            <a:r>
              <a:rPr lang="en-US" dirty="0" err="1" smtClean="0"/>
              <a:t>sa</a:t>
            </a:r>
            <a:endParaRPr lang="en-US" dirty="0"/>
          </a:p>
        </p:txBody>
      </p:sp>
      <p:sp>
        <p:nvSpPr>
          <p:cNvPr id="4" name="Slide Number Placeholder 3"/>
          <p:cNvSpPr>
            <a:spLocks noGrp="1"/>
          </p:cNvSpPr>
          <p:nvPr>
            <p:ph type="sldNum" sz="quarter" idx="10"/>
          </p:nvPr>
        </p:nvSpPr>
        <p:spPr/>
        <p:txBody>
          <a:bodyPr/>
          <a:lstStyle/>
          <a:p>
            <a:fld id="{9B40C0BF-3AFB-924E-A038-DAF2D3DE1539}" type="slidenum">
              <a:rPr lang="en-US" smtClean="0"/>
              <a:t>28</a:t>
            </a:fld>
            <a:endParaRPr lang="en-US"/>
          </a:p>
        </p:txBody>
      </p:sp>
    </p:spTree>
    <p:extLst>
      <p:ext uri="{BB962C8B-B14F-4D97-AF65-F5344CB8AC3E}">
        <p14:creationId xmlns:p14="http://schemas.microsoft.com/office/powerpoint/2010/main" val="122361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Looking for gators..... from katieb50 cc by</a:t>
            </a:r>
            <a:endParaRPr lang="en-US" dirty="0"/>
          </a:p>
        </p:txBody>
      </p:sp>
      <p:sp>
        <p:nvSpPr>
          <p:cNvPr id="4" name="Slide Number Placeholder 3"/>
          <p:cNvSpPr>
            <a:spLocks noGrp="1"/>
          </p:cNvSpPr>
          <p:nvPr>
            <p:ph type="sldNum" sz="quarter" idx="10"/>
          </p:nvPr>
        </p:nvSpPr>
        <p:spPr/>
        <p:txBody>
          <a:bodyPr/>
          <a:lstStyle/>
          <a:p>
            <a:fld id="{9B40C0BF-3AFB-924E-A038-DAF2D3DE1539}" type="slidenum">
              <a:rPr lang="en-US" smtClean="0"/>
              <a:t>29</a:t>
            </a:fld>
            <a:endParaRPr lang="en-US"/>
          </a:p>
        </p:txBody>
      </p:sp>
    </p:spTree>
    <p:extLst>
      <p:ext uri="{BB962C8B-B14F-4D97-AF65-F5344CB8AC3E}">
        <p14:creationId xmlns:p14="http://schemas.microsoft.com/office/powerpoint/2010/main" val="1158728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5939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Eyes ! (Youth from Antikythera!) by agelakis cc by nc sa</a:t>
            </a:r>
          </a:p>
        </p:txBody>
      </p:sp>
      <p:sp>
        <p:nvSpPr>
          <p:cNvPr id="5939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C3246256-68F8-2D47-9C0C-C31C30B863F8}" type="slidenum">
              <a:rPr lang="en-US" sz="1200">
                <a:ea typeface="ヒラギノ角ゴ Pro W3" charset="0"/>
                <a:cs typeface="ヒラギノ角ゴ Pro W3" charset="0"/>
              </a:rPr>
              <a:pPr eaLnBrk="1" fontAlgn="base" hangingPunct="1">
                <a:spcBef>
                  <a:spcPct val="0"/>
                </a:spcBef>
                <a:spcAft>
                  <a:spcPct val="0"/>
                </a:spcAft>
              </a:pPr>
              <a:t>30</a:t>
            </a:fld>
            <a:endParaRPr lang="en-US" sz="1200">
              <a:ea typeface="ヒラギノ角ゴ Pro W3" charset="0"/>
              <a:cs typeface="ヒラギノ角ゴ Pro W3" charset="0"/>
            </a:endParaRPr>
          </a:p>
        </p:txBody>
      </p:sp>
    </p:spTree>
    <p:extLst>
      <p:ext uri="{BB962C8B-B14F-4D97-AF65-F5344CB8AC3E}">
        <p14:creationId xmlns:p14="http://schemas.microsoft.com/office/powerpoint/2010/main" val="934412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Prison </a:t>
            </a:r>
            <a:r>
              <a:rPr lang="en-US" dirty="0" err="1" smtClean="0"/>
              <a:t>Stasigefängnis</a:t>
            </a:r>
            <a:r>
              <a:rPr lang="en-US" dirty="0" smtClean="0"/>
              <a:t> Berlin by </a:t>
            </a:r>
            <a:r>
              <a:rPr lang="en-US" dirty="0" err="1" smtClean="0"/>
              <a:t>StefanieKaufmann</a:t>
            </a:r>
            <a:r>
              <a:rPr lang="en-US" dirty="0" smtClean="0"/>
              <a:t> CC BY NC ND</a:t>
            </a:r>
            <a:endParaRPr lang="en-US" dirty="0"/>
          </a:p>
        </p:txBody>
      </p:sp>
      <p:sp>
        <p:nvSpPr>
          <p:cNvPr id="4" name="Slide Number Placeholder 3"/>
          <p:cNvSpPr>
            <a:spLocks noGrp="1"/>
          </p:cNvSpPr>
          <p:nvPr>
            <p:ph type="sldNum" sz="quarter" idx="10"/>
          </p:nvPr>
        </p:nvSpPr>
        <p:spPr/>
        <p:txBody>
          <a:bodyPr/>
          <a:lstStyle/>
          <a:p>
            <a:fld id="{9B40C0BF-3AFB-924E-A038-DAF2D3DE1539}" type="slidenum">
              <a:rPr lang="en-US" smtClean="0"/>
              <a:t>2</a:t>
            </a:fld>
            <a:endParaRPr lang="en-US"/>
          </a:p>
        </p:txBody>
      </p:sp>
    </p:spTree>
    <p:extLst>
      <p:ext uri="{BB962C8B-B14F-4D97-AF65-F5344CB8AC3E}">
        <p14:creationId xmlns:p14="http://schemas.microsoft.com/office/powerpoint/2010/main" val="1216209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beached convict ship HMS Discovery at Deptford served as a convict hulk between 1818 and 1834.</a:t>
            </a:r>
          </a:p>
          <a:p>
            <a:endParaRPr lang="en-US" dirty="0"/>
          </a:p>
        </p:txBody>
      </p:sp>
      <p:sp>
        <p:nvSpPr>
          <p:cNvPr id="4" name="Slide Number Placeholder 3"/>
          <p:cNvSpPr>
            <a:spLocks noGrp="1"/>
          </p:cNvSpPr>
          <p:nvPr>
            <p:ph type="sldNum" sz="quarter" idx="10"/>
          </p:nvPr>
        </p:nvSpPr>
        <p:spPr/>
        <p:txBody>
          <a:bodyPr/>
          <a:lstStyle/>
          <a:p>
            <a:fld id="{9B40C0BF-3AFB-924E-A038-DAF2D3DE1539}" type="slidenum">
              <a:rPr lang="en-US" smtClean="0"/>
              <a:t>4</a:t>
            </a:fld>
            <a:endParaRPr lang="en-US"/>
          </a:p>
        </p:txBody>
      </p:sp>
    </p:spTree>
    <p:extLst>
      <p:ext uri="{BB962C8B-B14F-4D97-AF65-F5344CB8AC3E}">
        <p14:creationId xmlns:p14="http://schemas.microsoft.com/office/powerpoint/2010/main" val="1223435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Presidio </a:t>
            </a:r>
            <a:r>
              <a:rPr lang="en-US" dirty="0" err="1" smtClean="0"/>
              <a:t>Modelo</a:t>
            </a:r>
            <a:r>
              <a:rPr lang="en-US" dirty="0" smtClean="0"/>
              <a:t> prison, inside one of the buildings, 2005</a:t>
            </a:r>
          </a:p>
          <a:p>
            <a:endParaRPr lang="en-US" dirty="0"/>
          </a:p>
        </p:txBody>
      </p:sp>
      <p:sp>
        <p:nvSpPr>
          <p:cNvPr id="4" name="Slide Number Placeholder 3"/>
          <p:cNvSpPr>
            <a:spLocks noGrp="1"/>
          </p:cNvSpPr>
          <p:nvPr>
            <p:ph type="sldNum" sz="quarter" idx="10"/>
          </p:nvPr>
        </p:nvSpPr>
        <p:spPr/>
        <p:txBody>
          <a:bodyPr/>
          <a:lstStyle/>
          <a:p>
            <a:fld id="{9B40C0BF-3AFB-924E-A038-DAF2D3DE1539}" type="slidenum">
              <a:rPr lang="en-US" smtClean="0"/>
              <a:t>7</a:t>
            </a:fld>
            <a:endParaRPr lang="en-US"/>
          </a:p>
        </p:txBody>
      </p:sp>
    </p:spTree>
    <p:extLst>
      <p:ext uri="{BB962C8B-B14F-4D97-AF65-F5344CB8AC3E}">
        <p14:creationId xmlns:p14="http://schemas.microsoft.com/office/powerpoint/2010/main" val="1894790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Solitary Confinement in Alcatraz</a:t>
            </a:r>
            <a:endParaRPr lang="en-US" dirty="0"/>
          </a:p>
        </p:txBody>
      </p:sp>
      <p:sp>
        <p:nvSpPr>
          <p:cNvPr id="4" name="Slide Number Placeholder 3"/>
          <p:cNvSpPr>
            <a:spLocks noGrp="1"/>
          </p:cNvSpPr>
          <p:nvPr>
            <p:ph type="sldNum" sz="quarter" idx="10"/>
          </p:nvPr>
        </p:nvSpPr>
        <p:spPr/>
        <p:txBody>
          <a:bodyPr/>
          <a:lstStyle/>
          <a:p>
            <a:fld id="{9B40C0BF-3AFB-924E-A038-DAF2D3DE1539}" type="slidenum">
              <a:rPr lang="en-US" smtClean="0"/>
              <a:t>8</a:t>
            </a:fld>
            <a:endParaRPr lang="en-US"/>
          </a:p>
        </p:txBody>
      </p:sp>
    </p:spTree>
    <p:extLst>
      <p:ext uri="{BB962C8B-B14F-4D97-AF65-F5344CB8AC3E}">
        <p14:creationId xmlns:p14="http://schemas.microsoft.com/office/powerpoint/2010/main" val="4217693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Eastern State Penitentiary, now a museum</a:t>
            </a:r>
            <a:endParaRPr lang="en-US" dirty="0"/>
          </a:p>
        </p:txBody>
      </p:sp>
      <p:sp>
        <p:nvSpPr>
          <p:cNvPr id="4" name="Slide Number Placeholder 3"/>
          <p:cNvSpPr>
            <a:spLocks noGrp="1"/>
          </p:cNvSpPr>
          <p:nvPr>
            <p:ph type="sldNum" sz="quarter" idx="10"/>
          </p:nvPr>
        </p:nvSpPr>
        <p:spPr/>
        <p:txBody>
          <a:bodyPr/>
          <a:lstStyle/>
          <a:p>
            <a:fld id="{9B40C0BF-3AFB-924E-A038-DAF2D3DE1539}" type="slidenum">
              <a:rPr lang="en-US" smtClean="0"/>
              <a:t>9</a:t>
            </a:fld>
            <a:endParaRPr lang="en-US"/>
          </a:p>
        </p:txBody>
      </p:sp>
    </p:spTree>
    <p:extLst>
      <p:ext uri="{BB962C8B-B14F-4D97-AF65-F5344CB8AC3E}">
        <p14:creationId xmlns:p14="http://schemas.microsoft.com/office/powerpoint/2010/main" val="3361945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Walled prison yards for prisoners in solitary</a:t>
            </a:r>
            <a:endParaRPr lang="en-US" dirty="0"/>
          </a:p>
        </p:txBody>
      </p:sp>
      <p:sp>
        <p:nvSpPr>
          <p:cNvPr id="4" name="Slide Number Placeholder 3"/>
          <p:cNvSpPr>
            <a:spLocks noGrp="1"/>
          </p:cNvSpPr>
          <p:nvPr>
            <p:ph type="sldNum" sz="quarter" idx="10"/>
          </p:nvPr>
        </p:nvSpPr>
        <p:spPr/>
        <p:txBody>
          <a:bodyPr/>
          <a:lstStyle/>
          <a:p>
            <a:fld id="{9B40C0BF-3AFB-924E-A038-DAF2D3DE1539}" type="slidenum">
              <a:rPr lang="en-US" smtClean="0"/>
              <a:t>10</a:t>
            </a:fld>
            <a:endParaRPr lang="en-US"/>
          </a:p>
        </p:txBody>
      </p:sp>
    </p:spTree>
    <p:extLst>
      <p:ext uri="{BB962C8B-B14F-4D97-AF65-F5344CB8AC3E}">
        <p14:creationId xmlns:p14="http://schemas.microsoft.com/office/powerpoint/2010/main" val="3069727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hood worn by prisoners in solitary confinement outside their cells, c. 1875. Via Wikimedia Commons.</a:t>
            </a:r>
          </a:p>
          <a:p>
            <a:endParaRPr lang="en-US" dirty="0"/>
          </a:p>
        </p:txBody>
      </p:sp>
      <p:sp>
        <p:nvSpPr>
          <p:cNvPr id="4" name="Slide Number Placeholder 3"/>
          <p:cNvSpPr>
            <a:spLocks noGrp="1"/>
          </p:cNvSpPr>
          <p:nvPr>
            <p:ph type="sldNum" sz="quarter" idx="10"/>
          </p:nvPr>
        </p:nvSpPr>
        <p:spPr/>
        <p:txBody>
          <a:bodyPr/>
          <a:lstStyle/>
          <a:p>
            <a:fld id="{9B40C0BF-3AFB-924E-A038-DAF2D3DE1539}" type="slidenum">
              <a:rPr lang="en-US" smtClean="0"/>
              <a:t>11</a:t>
            </a:fld>
            <a:endParaRPr lang="en-US"/>
          </a:p>
        </p:txBody>
      </p:sp>
    </p:spTree>
    <p:extLst>
      <p:ext uri="{BB962C8B-B14F-4D97-AF65-F5344CB8AC3E}">
        <p14:creationId xmlns:p14="http://schemas.microsoft.com/office/powerpoint/2010/main" val="3566836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Factory by </a:t>
            </a:r>
            <a:r>
              <a:rPr lang="en-US" dirty="0" err="1" smtClean="0"/>
              <a:t>astrid</a:t>
            </a:r>
            <a:r>
              <a:rPr lang="en-US" dirty="0" smtClean="0"/>
              <a:t> </a:t>
            </a:r>
            <a:r>
              <a:rPr lang="en-US" dirty="0" err="1" smtClean="0"/>
              <a:t>westvang</a:t>
            </a:r>
            <a:r>
              <a:rPr lang="en-US" dirty="0" smtClean="0"/>
              <a:t> CC BY NC ND</a:t>
            </a:r>
            <a:endParaRPr lang="en-US" dirty="0"/>
          </a:p>
        </p:txBody>
      </p:sp>
      <p:sp>
        <p:nvSpPr>
          <p:cNvPr id="4" name="Slide Number Placeholder 3"/>
          <p:cNvSpPr>
            <a:spLocks noGrp="1"/>
          </p:cNvSpPr>
          <p:nvPr>
            <p:ph type="sldNum" sz="quarter" idx="10"/>
          </p:nvPr>
        </p:nvSpPr>
        <p:spPr/>
        <p:txBody>
          <a:bodyPr/>
          <a:lstStyle/>
          <a:p>
            <a:fld id="{9B40C0BF-3AFB-924E-A038-DAF2D3DE1539}" type="slidenum">
              <a:rPr lang="en-US" smtClean="0"/>
              <a:t>13</a:t>
            </a:fld>
            <a:endParaRPr lang="en-US"/>
          </a:p>
        </p:txBody>
      </p:sp>
    </p:spTree>
    <p:extLst>
      <p:ext uri="{BB962C8B-B14F-4D97-AF65-F5344CB8AC3E}">
        <p14:creationId xmlns:p14="http://schemas.microsoft.com/office/powerpoint/2010/main" val="609159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E594075-0728-6140-A935-C19DF850C9A9}" type="datetimeFigureOut">
              <a:rPr lang="en-US" smtClean="0"/>
              <a:t>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3A70A5-448E-8442-B759-79B0F65C6B36}" type="slidenum">
              <a:rPr lang="en-US" smtClean="0"/>
              <a:t>‹#›</a:t>
            </a:fld>
            <a:endParaRPr lang="en-US"/>
          </a:p>
        </p:txBody>
      </p:sp>
    </p:spTree>
    <p:extLst>
      <p:ext uri="{BB962C8B-B14F-4D97-AF65-F5344CB8AC3E}">
        <p14:creationId xmlns:p14="http://schemas.microsoft.com/office/powerpoint/2010/main" val="2846885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594075-0728-6140-A935-C19DF850C9A9}" type="datetimeFigureOut">
              <a:rPr lang="en-US" smtClean="0"/>
              <a:t>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3A70A5-448E-8442-B759-79B0F65C6B36}" type="slidenum">
              <a:rPr lang="en-US" smtClean="0"/>
              <a:t>‹#›</a:t>
            </a:fld>
            <a:endParaRPr lang="en-US"/>
          </a:p>
        </p:txBody>
      </p:sp>
    </p:spTree>
    <p:extLst>
      <p:ext uri="{BB962C8B-B14F-4D97-AF65-F5344CB8AC3E}">
        <p14:creationId xmlns:p14="http://schemas.microsoft.com/office/powerpoint/2010/main" val="3644540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594075-0728-6140-A935-C19DF850C9A9}" type="datetimeFigureOut">
              <a:rPr lang="en-US" smtClean="0"/>
              <a:t>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3A70A5-448E-8442-B759-79B0F65C6B36}" type="slidenum">
              <a:rPr lang="en-US" smtClean="0"/>
              <a:t>‹#›</a:t>
            </a:fld>
            <a:endParaRPr lang="en-US"/>
          </a:p>
        </p:txBody>
      </p:sp>
    </p:spTree>
    <p:extLst>
      <p:ext uri="{BB962C8B-B14F-4D97-AF65-F5344CB8AC3E}">
        <p14:creationId xmlns:p14="http://schemas.microsoft.com/office/powerpoint/2010/main" val="2569262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594075-0728-6140-A935-C19DF850C9A9}" type="datetimeFigureOut">
              <a:rPr lang="en-US" smtClean="0"/>
              <a:t>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3A70A5-448E-8442-B759-79B0F65C6B36}" type="slidenum">
              <a:rPr lang="en-US" smtClean="0"/>
              <a:t>‹#›</a:t>
            </a:fld>
            <a:endParaRPr lang="en-US"/>
          </a:p>
        </p:txBody>
      </p:sp>
    </p:spTree>
    <p:extLst>
      <p:ext uri="{BB962C8B-B14F-4D97-AF65-F5344CB8AC3E}">
        <p14:creationId xmlns:p14="http://schemas.microsoft.com/office/powerpoint/2010/main" val="880908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594075-0728-6140-A935-C19DF850C9A9}" type="datetimeFigureOut">
              <a:rPr lang="en-US" smtClean="0"/>
              <a:t>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3A70A5-448E-8442-B759-79B0F65C6B36}" type="slidenum">
              <a:rPr lang="en-US" smtClean="0"/>
              <a:t>‹#›</a:t>
            </a:fld>
            <a:endParaRPr lang="en-US"/>
          </a:p>
        </p:txBody>
      </p:sp>
    </p:spTree>
    <p:extLst>
      <p:ext uri="{BB962C8B-B14F-4D97-AF65-F5344CB8AC3E}">
        <p14:creationId xmlns:p14="http://schemas.microsoft.com/office/powerpoint/2010/main" val="1115320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E594075-0728-6140-A935-C19DF850C9A9}" type="datetimeFigureOut">
              <a:rPr lang="en-US" smtClean="0"/>
              <a:t>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3A70A5-448E-8442-B759-79B0F65C6B36}" type="slidenum">
              <a:rPr lang="en-US" smtClean="0"/>
              <a:t>‹#›</a:t>
            </a:fld>
            <a:endParaRPr lang="en-US"/>
          </a:p>
        </p:txBody>
      </p:sp>
    </p:spTree>
    <p:extLst>
      <p:ext uri="{BB962C8B-B14F-4D97-AF65-F5344CB8AC3E}">
        <p14:creationId xmlns:p14="http://schemas.microsoft.com/office/powerpoint/2010/main" val="3462202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E594075-0728-6140-A935-C19DF850C9A9}" type="datetimeFigureOut">
              <a:rPr lang="en-US" smtClean="0"/>
              <a:t>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3A70A5-448E-8442-B759-79B0F65C6B36}" type="slidenum">
              <a:rPr lang="en-US" smtClean="0"/>
              <a:t>‹#›</a:t>
            </a:fld>
            <a:endParaRPr lang="en-US"/>
          </a:p>
        </p:txBody>
      </p:sp>
    </p:spTree>
    <p:extLst>
      <p:ext uri="{BB962C8B-B14F-4D97-AF65-F5344CB8AC3E}">
        <p14:creationId xmlns:p14="http://schemas.microsoft.com/office/powerpoint/2010/main" val="2793809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E594075-0728-6140-A935-C19DF850C9A9}" type="datetimeFigureOut">
              <a:rPr lang="en-US" smtClean="0"/>
              <a:t>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3A70A5-448E-8442-B759-79B0F65C6B36}" type="slidenum">
              <a:rPr lang="en-US" smtClean="0"/>
              <a:t>‹#›</a:t>
            </a:fld>
            <a:endParaRPr lang="en-US"/>
          </a:p>
        </p:txBody>
      </p:sp>
    </p:spTree>
    <p:extLst>
      <p:ext uri="{BB962C8B-B14F-4D97-AF65-F5344CB8AC3E}">
        <p14:creationId xmlns:p14="http://schemas.microsoft.com/office/powerpoint/2010/main" val="922364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594075-0728-6140-A935-C19DF850C9A9}" type="datetimeFigureOut">
              <a:rPr lang="en-US" smtClean="0"/>
              <a:t>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3A70A5-448E-8442-B759-79B0F65C6B36}" type="slidenum">
              <a:rPr lang="en-US" smtClean="0"/>
              <a:t>‹#›</a:t>
            </a:fld>
            <a:endParaRPr lang="en-US"/>
          </a:p>
        </p:txBody>
      </p:sp>
    </p:spTree>
    <p:extLst>
      <p:ext uri="{BB962C8B-B14F-4D97-AF65-F5344CB8AC3E}">
        <p14:creationId xmlns:p14="http://schemas.microsoft.com/office/powerpoint/2010/main" val="2993800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594075-0728-6140-A935-C19DF850C9A9}" type="datetimeFigureOut">
              <a:rPr lang="en-US" smtClean="0"/>
              <a:t>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3A70A5-448E-8442-B759-79B0F65C6B36}" type="slidenum">
              <a:rPr lang="en-US" smtClean="0"/>
              <a:t>‹#›</a:t>
            </a:fld>
            <a:endParaRPr lang="en-US"/>
          </a:p>
        </p:txBody>
      </p:sp>
    </p:spTree>
    <p:extLst>
      <p:ext uri="{BB962C8B-B14F-4D97-AF65-F5344CB8AC3E}">
        <p14:creationId xmlns:p14="http://schemas.microsoft.com/office/powerpoint/2010/main" val="3348199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594075-0728-6140-A935-C19DF850C9A9}" type="datetimeFigureOut">
              <a:rPr lang="en-US" smtClean="0"/>
              <a:t>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3A70A5-448E-8442-B759-79B0F65C6B36}" type="slidenum">
              <a:rPr lang="en-US" smtClean="0"/>
              <a:t>‹#›</a:t>
            </a:fld>
            <a:endParaRPr lang="en-US"/>
          </a:p>
        </p:txBody>
      </p:sp>
    </p:spTree>
    <p:extLst>
      <p:ext uri="{BB962C8B-B14F-4D97-AF65-F5344CB8AC3E}">
        <p14:creationId xmlns:p14="http://schemas.microsoft.com/office/powerpoint/2010/main" val="230012117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594075-0728-6140-A935-C19DF850C9A9}" type="datetimeFigureOut">
              <a:rPr lang="en-US" smtClean="0"/>
              <a:t>9/20/16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3A70A5-448E-8442-B759-79B0F65C6B36}" type="slidenum">
              <a:rPr lang="en-US" smtClean="0"/>
              <a:t>‹#›</a:t>
            </a:fld>
            <a:endParaRPr lang="en-US"/>
          </a:p>
        </p:txBody>
      </p:sp>
    </p:spTree>
    <p:extLst>
      <p:ext uri="{BB962C8B-B14F-4D97-AF65-F5344CB8AC3E}">
        <p14:creationId xmlns:p14="http://schemas.microsoft.com/office/powerpoint/2010/main" val="3999769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4.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image" Target="../media/image18.png"/><Relationship Id="rId1" Type="http://schemas.microsoft.com/office/2007/relationships/media" Target="../media/media1.mp4"/><Relationship Id="rId2" Type="http://schemas.openxmlformats.org/officeDocument/2006/relationships/video" Target="../media/media1.mp4"/></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6.jpeg"/></Relationships>
</file>

<file path=ppt/slides/_rels/slide31.xml.rels><?xml version="1.0" encoding="UTF-8" standalone="yes"?>
<Relationships xmlns="http://schemas.openxmlformats.org/package/2006/relationships"><Relationship Id="rId3" Type="http://schemas.openxmlformats.org/officeDocument/2006/relationships/hyperlink" Target="http://www.techrisk.se/" TargetMode="External"/><Relationship Id="rId4" Type="http://schemas.openxmlformats.org/officeDocument/2006/relationships/hyperlink" Target="http://www.klangable.com/" TargetMode="External"/><Relationship Id="rId5" Type="http://schemas.openxmlformats.org/officeDocument/2006/relationships/hyperlink" Target="http://www.flickr.com/" TargetMode="External"/><Relationship Id="rId6" Type="http://schemas.openxmlformats.org/officeDocument/2006/relationships/hyperlink" Target="http://creativecommons.org/licenses/by-nc-sa/2.5/se/" TargetMode="External"/><Relationship Id="rId7" Type="http://schemas.openxmlformats.org/officeDocument/2006/relationships/hyperlink" Target="http://www.slideshare.net/klang" TargetMode="External"/><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52000"/>
            <a:extLst>
              <a:ext uri="{28A0092B-C50C-407E-A947-70E740481C1C}">
                <a14:useLocalDpi xmlns:a14="http://schemas.microsoft.com/office/drawing/2010/main" val="0"/>
              </a:ext>
            </a:extLst>
          </a:blip>
          <a:stretch>
            <a:fillRect/>
          </a:stretch>
        </p:blipFill>
        <p:spPr>
          <a:xfrm>
            <a:off x="-1" y="-1"/>
            <a:ext cx="9154433" cy="6858001"/>
          </a:xfrm>
          <a:prstGeom prst="rect">
            <a:avLst/>
          </a:prstGeom>
        </p:spPr>
      </p:pic>
      <p:sp>
        <p:nvSpPr>
          <p:cNvPr id="2" name="Title 1"/>
          <p:cNvSpPr>
            <a:spLocks noGrp="1"/>
          </p:cNvSpPr>
          <p:nvPr>
            <p:ph type="title"/>
          </p:nvPr>
        </p:nvSpPr>
        <p:spPr>
          <a:xfrm>
            <a:off x="4540306" y="952500"/>
            <a:ext cx="4970462" cy="5311775"/>
          </a:xfrm>
        </p:spPr>
        <p:txBody>
          <a:bodyPr/>
          <a:lstStyle/>
          <a:p>
            <a:r>
              <a:rPr lang="en-US" cap="small" dirty="0" smtClean="0"/>
              <a:t>The Gaze </a:t>
            </a:r>
            <a:br>
              <a:rPr lang="en-US" cap="small" dirty="0" smtClean="0"/>
            </a:br>
            <a:r>
              <a:rPr lang="en-US" cap="small" dirty="0" smtClean="0"/>
              <a:t>and The </a:t>
            </a:r>
            <a:r>
              <a:rPr lang="en-US" cap="small" dirty="0" err="1" smtClean="0"/>
              <a:t>Panopticon</a:t>
            </a:r>
            <a:endParaRPr lang="en-US" cap="small" dirty="0"/>
          </a:p>
        </p:txBody>
      </p:sp>
      <p:sp>
        <p:nvSpPr>
          <p:cNvPr id="3" name="Subtitle 2"/>
          <p:cNvSpPr>
            <a:spLocks noGrp="1"/>
          </p:cNvSpPr>
          <p:nvPr>
            <p:ph type="body" idx="1"/>
          </p:nvPr>
        </p:nvSpPr>
        <p:spPr>
          <a:xfrm>
            <a:off x="2894805" y="5032375"/>
            <a:ext cx="2001837" cy="1473200"/>
          </a:xfrm>
        </p:spPr>
        <p:txBody>
          <a:bodyPr/>
          <a:lstStyle/>
          <a:p>
            <a:r>
              <a:rPr lang="en-US" dirty="0" smtClean="0">
                <a:solidFill>
                  <a:schemeClr val="tx1"/>
                </a:solidFill>
              </a:rPr>
              <a:t>Mathias </a:t>
            </a:r>
            <a:r>
              <a:rPr lang="en-US" smtClean="0">
                <a:solidFill>
                  <a:schemeClr val="tx1"/>
                </a:solidFill>
              </a:rPr>
              <a:t>Klang </a:t>
            </a:r>
            <a:endParaRPr lang="en-US" dirty="0" smtClean="0">
              <a:solidFill>
                <a:schemeClr val="tx1"/>
              </a:solidFill>
            </a:endParaRPr>
          </a:p>
          <a:p>
            <a:r>
              <a:rPr lang="en-US" dirty="0" smtClean="0">
                <a:solidFill>
                  <a:schemeClr val="tx1"/>
                </a:solidFill>
              </a:rPr>
              <a:t>@</a:t>
            </a:r>
            <a:r>
              <a:rPr lang="en-US" dirty="0" err="1" smtClean="0">
                <a:solidFill>
                  <a:schemeClr val="tx1"/>
                </a:solidFill>
              </a:rPr>
              <a:t>klangable</a:t>
            </a:r>
            <a:r>
              <a:rPr lang="en-US" dirty="0" smtClean="0">
                <a:solidFill>
                  <a:schemeClr val="tx1"/>
                </a:solidFill>
              </a:rPr>
              <a:t>	</a:t>
            </a:r>
          </a:p>
          <a:p>
            <a:r>
              <a:rPr lang="en-US" dirty="0" err="1" smtClean="0">
                <a:solidFill>
                  <a:schemeClr val="tx1"/>
                </a:solidFill>
              </a:rPr>
              <a:t>klang@umb.edu</a:t>
            </a:r>
            <a:endParaRPr lang="en-US" dirty="0">
              <a:solidFill>
                <a:schemeClr val="tx1"/>
              </a:solidFill>
            </a:endParaRPr>
          </a:p>
        </p:txBody>
      </p:sp>
    </p:spTree>
    <p:extLst>
      <p:ext uri="{BB962C8B-B14F-4D97-AF65-F5344CB8AC3E}">
        <p14:creationId xmlns:p14="http://schemas.microsoft.com/office/powerpoint/2010/main" val="14050180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a:stretch>
            <a:fillRect/>
          </a:stretch>
        </p:blipFill>
        <p:spPr>
          <a:xfrm>
            <a:off x="0" y="1367704"/>
            <a:ext cx="9144000" cy="4383593"/>
          </a:xfrm>
          <a:prstGeom prst="rect">
            <a:avLst/>
          </a:prstGeom>
        </p:spPr>
      </p:pic>
    </p:spTree>
    <p:extLst>
      <p:ext uri="{BB962C8B-B14F-4D97-AF65-F5344CB8AC3E}">
        <p14:creationId xmlns:p14="http://schemas.microsoft.com/office/powerpoint/2010/main" val="12859191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a:stretch>
            <a:fillRect/>
          </a:stretch>
        </p:blipFill>
        <p:spPr>
          <a:xfrm>
            <a:off x="1993900" y="0"/>
            <a:ext cx="5141734" cy="6858000"/>
          </a:xfrm>
          <a:prstGeom prst="rect">
            <a:avLst/>
          </a:prstGeom>
        </p:spPr>
      </p:pic>
    </p:spTree>
    <p:extLst>
      <p:ext uri="{BB962C8B-B14F-4D97-AF65-F5344CB8AC3E}">
        <p14:creationId xmlns:p14="http://schemas.microsoft.com/office/powerpoint/2010/main" val="23062901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a:p>
        </p:txBody>
      </p:sp>
      <p:pic>
        <p:nvPicPr>
          <p:cNvPr id="4" name="Picture 3" descr="FOUCAUL2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25529254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630" y="0"/>
            <a:ext cx="9710442" cy="6858000"/>
          </a:xfrm>
          <a:prstGeom prst="rect">
            <a:avLst/>
          </a:prstGeom>
        </p:spPr>
      </p:pic>
      <p:sp>
        <p:nvSpPr>
          <p:cNvPr id="2" name="Title 1"/>
          <p:cNvSpPr>
            <a:spLocks noGrp="1"/>
          </p:cNvSpPr>
          <p:nvPr>
            <p:ph type="title"/>
          </p:nvPr>
        </p:nvSpPr>
        <p:spPr>
          <a:xfrm>
            <a:off x="417512" y="3044825"/>
            <a:ext cx="2864948" cy="2652590"/>
          </a:xfrm>
        </p:spPr>
        <p:txBody>
          <a:bodyPr/>
          <a:lstStyle/>
          <a:p>
            <a:r>
              <a:rPr lang="en-US" cap="small" dirty="0" smtClean="0">
                <a:solidFill>
                  <a:schemeClr val="bg1"/>
                </a:solidFill>
              </a:rPr>
              <a:t>Schools, factories and armies</a:t>
            </a:r>
            <a:endParaRPr lang="en-US" cap="small" dirty="0">
              <a:solidFill>
                <a:schemeClr val="bg1"/>
              </a:solidFill>
            </a:endParaRP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133011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Gaze</a:t>
            </a:r>
            <a:endParaRPr lang="en-US" dirty="0"/>
          </a:p>
        </p:txBody>
      </p:sp>
      <p:sp>
        <p:nvSpPr>
          <p:cNvPr id="3" name="Text Placeholder 2"/>
          <p:cNvSpPr>
            <a:spLocks noGrp="1"/>
          </p:cNvSpPr>
          <p:nvPr>
            <p:ph type="body" idx="1"/>
          </p:nvPr>
        </p:nvSpPr>
        <p:spPr/>
        <p:txBody>
          <a:bodyPr/>
          <a:lstStyle/>
          <a:p>
            <a:r>
              <a:rPr lang="en-US" dirty="0" err="1"/>
              <a:t>Lacan</a:t>
            </a:r>
            <a:r>
              <a:rPr lang="en-US" dirty="0"/>
              <a:t> </a:t>
            </a:r>
            <a:r>
              <a:rPr lang="en-US" dirty="0" smtClean="0"/>
              <a:t>argues that the </a:t>
            </a:r>
            <a:r>
              <a:rPr lang="en-US" dirty="0"/>
              <a:t>subject loses a degree of autonomy upon realizing that he or she is a visible </a:t>
            </a:r>
            <a:r>
              <a:rPr lang="en-US" dirty="0" smtClean="0"/>
              <a:t>object</a:t>
            </a:r>
            <a:endParaRPr lang="en-US" dirty="0"/>
          </a:p>
        </p:txBody>
      </p:sp>
    </p:spTree>
    <p:extLst>
      <p:ext uri="{BB962C8B-B14F-4D97-AF65-F5344CB8AC3E}">
        <p14:creationId xmlns:p14="http://schemas.microsoft.com/office/powerpoint/2010/main" val="541042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small" dirty="0" smtClean="0"/>
              <a:t>Social ties and relations</a:t>
            </a:r>
            <a:endParaRPr lang="en-US" cap="small" dirty="0"/>
          </a:p>
        </p:txBody>
      </p:sp>
      <p:sp>
        <p:nvSpPr>
          <p:cNvPr id="3" name="Text Placeholder 2"/>
          <p:cNvSpPr>
            <a:spLocks noGrp="1"/>
          </p:cNvSpPr>
          <p:nvPr>
            <p:ph type="body" idx="1"/>
          </p:nvPr>
        </p:nvSpPr>
        <p:spPr/>
        <p:txBody>
          <a:bodyPr/>
          <a:lstStyle/>
          <a:p>
            <a:r>
              <a:rPr lang="en-US" dirty="0"/>
              <a:t>The gaze is not something one has or uses; rather, it is the relationship into which someone enters.</a:t>
            </a:r>
          </a:p>
        </p:txBody>
      </p:sp>
    </p:spTree>
    <p:extLst>
      <p:ext uri="{BB962C8B-B14F-4D97-AF65-F5344CB8AC3E}">
        <p14:creationId xmlns:p14="http://schemas.microsoft.com/office/powerpoint/2010/main" val="1452610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22313" y="5239234"/>
            <a:ext cx="7772400" cy="1362075"/>
          </a:xfrm>
        </p:spPr>
        <p:txBody>
          <a:bodyPr/>
          <a:lstStyle/>
          <a:p>
            <a:r>
              <a:rPr lang="en-US" cap="small" dirty="0"/>
              <a:t>The authoritarian gaze</a:t>
            </a:r>
            <a:br>
              <a:rPr lang="en-US" cap="small" dirty="0"/>
            </a:br>
            <a:endParaRPr lang="en-US" cap="small"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65611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95" y="0"/>
            <a:ext cx="9133609" cy="6858000"/>
          </a:xfrm>
          <a:prstGeom prst="rect">
            <a:avLst/>
          </a:prstGeom>
        </p:spPr>
      </p:pic>
      <p:sp>
        <p:nvSpPr>
          <p:cNvPr id="2" name="Title 1"/>
          <p:cNvSpPr>
            <a:spLocks noGrp="1"/>
          </p:cNvSpPr>
          <p:nvPr>
            <p:ph type="title"/>
          </p:nvPr>
        </p:nvSpPr>
        <p:spPr/>
        <p:txBody>
          <a:bodyPr>
            <a:normAutofit fontScale="90000"/>
          </a:bodyPr>
          <a:lstStyle/>
          <a:p>
            <a:r>
              <a:rPr lang="en-US" b="0" cap="small" dirty="0">
                <a:solidFill>
                  <a:schemeClr val="bg1"/>
                </a:solidFill>
              </a:rPr>
              <a:t>“Men Act And Women </a:t>
            </a:r>
            <a:r>
              <a:rPr lang="en-US" b="0" cap="small" dirty="0" smtClean="0">
                <a:solidFill>
                  <a:schemeClr val="bg1"/>
                </a:solidFill>
              </a:rPr>
              <a:t>Appear. Men look at women. Women watch themselves being looked at” </a:t>
            </a:r>
            <a:r>
              <a:rPr lang="en-US" b="0" cap="small" dirty="0">
                <a:solidFill>
                  <a:schemeClr val="bg1"/>
                </a:solidFill>
              </a:rPr>
              <a:t/>
            </a:r>
            <a:br>
              <a:rPr lang="en-US" b="0" cap="small" dirty="0">
                <a:solidFill>
                  <a:schemeClr val="bg1"/>
                </a:solidFill>
              </a:rPr>
            </a:br>
            <a:endParaRPr lang="en-US" b="0" cap="small" dirty="0">
              <a:solidFill>
                <a:schemeClr val="bg1"/>
              </a:solidFill>
            </a:endParaRPr>
          </a:p>
        </p:txBody>
      </p:sp>
      <p:sp>
        <p:nvSpPr>
          <p:cNvPr id="3" name="Text Placeholder 2"/>
          <p:cNvSpPr>
            <a:spLocks noGrp="1"/>
          </p:cNvSpPr>
          <p:nvPr>
            <p:ph type="body" idx="1"/>
          </p:nvPr>
        </p:nvSpPr>
        <p:spPr/>
        <p:txBody>
          <a:bodyPr/>
          <a:lstStyle/>
          <a:p>
            <a:r>
              <a:rPr lang="en-US" dirty="0" smtClean="0">
                <a:solidFill>
                  <a:schemeClr val="bg1"/>
                </a:solidFill>
              </a:rPr>
              <a:t>John Berger</a:t>
            </a:r>
            <a:endParaRPr lang="en-US" dirty="0">
              <a:solidFill>
                <a:schemeClr val="bg1"/>
              </a:solidFill>
            </a:endParaRPr>
          </a:p>
        </p:txBody>
      </p:sp>
    </p:spTree>
    <p:extLst>
      <p:ext uri="{BB962C8B-B14F-4D97-AF65-F5344CB8AC3E}">
        <p14:creationId xmlns:p14="http://schemas.microsoft.com/office/powerpoint/2010/main" val="1131845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73511" y="0"/>
            <a:ext cx="10291020" cy="6858000"/>
          </a:xfrm>
          <a:prstGeom prst="rect">
            <a:avLst/>
          </a:prstGeom>
        </p:spPr>
      </p:pic>
      <p:sp>
        <p:nvSpPr>
          <p:cNvPr id="6" name="Rectangle 5"/>
          <p:cNvSpPr/>
          <p:nvPr/>
        </p:nvSpPr>
        <p:spPr>
          <a:xfrm>
            <a:off x="-688258" y="4406900"/>
            <a:ext cx="10477947" cy="804197"/>
          </a:xfrm>
          <a:prstGeom prst="rect">
            <a:avLst/>
          </a:prstGeom>
          <a:gradFill>
            <a:gsLst>
              <a:gs pos="81000">
                <a:srgbClr val="8AB5F6"/>
              </a:gs>
              <a:gs pos="0">
                <a:schemeClr val="accent1">
                  <a:tint val="100000"/>
                  <a:shade val="100000"/>
                  <a:satMod val="13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2400" b="0" dirty="0"/>
              <a:t>“The naked body has to be seen as an object in order to be a nude</a:t>
            </a:r>
            <a:r>
              <a:rPr lang="en-US" sz="2400" b="0" dirty="0" smtClean="0"/>
              <a:t>.” </a:t>
            </a:r>
            <a:r>
              <a:rPr lang="en-US" sz="2400" b="0" dirty="0"/>
              <a:t>John Berger</a:t>
            </a:r>
            <a:br>
              <a:rPr lang="en-US" sz="2400" b="0" dirty="0"/>
            </a:br>
            <a:endParaRPr lang="en-US" sz="2400" b="0"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856680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3" name="Picture 7" descr="795px-Jacopo_Tintoretto_0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901417"/>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p:txBody>
          <a:bodyPr/>
          <a:lstStyle/>
          <a:p>
            <a:endParaRPr lang="en-US" altLang="en-US"/>
          </a:p>
        </p:txBody>
      </p:sp>
      <p:sp>
        <p:nvSpPr>
          <p:cNvPr id="4099" name="Rectangle 3"/>
          <p:cNvSpPr>
            <a:spLocks noGrp="1" noChangeArrowheads="1"/>
          </p:cNvSpPr>
          <p:nvPr>
            <p:ph type="body" idx="1"/>
          </p:nvPr>
        </p:nvSpPr>
        <p:spPr>
          <a:xfrm>
            <a:off x="457200" y="6121400"/>
            <a:ext cx="8229600" cy="330200"/>
          </a:xfrm>
        </p:spPr>
        <p:txBody>
          <a:bodyPr>
            <a:normAutofit lnSpcReduction="10000"/>
          </a:bodyPr>
          <a:lstStyle/>
          <a:p>
            <a:pPr algn="ctr">
              <a:lnSpc>
                <a:spcPct val="90000"/>
              </a:lnSpc>
              <a:buFontTx/>
              <a:buNone/>
            </a:pPr>
            <a:r>
              <a:rPr lang="en-US" altLang="en-US" sz="1800" i="1" dirty="0"/>
              <a:t>Susannah and the Elders </a:t>
            </a:r>
            <a:r>
              <a:rPr lang="en-US" altLang="en-US" sz="1800"/>
              <a:t>by </a:t>
            </a:r>
            <a:r>
              <a:rPr lang="en-US" altLang="en-US" sz="1800" smtClean="0"/>
              <a:t>Tintoretto (1518 – 1594)</a:t>
            </a:r>
            <a:endParaRPr lang="en-US" altLang="en-US" sz="1800" dirty="0"/>
          </a:p>
        </p:txBody>
      </p:sp>
    </p:spTree>
    <p:extLst>
      <p:ext uri="{BB962C8B-B14F-4D97-AF65-F5344CB8AC3E}">
        <p14:creationId xmlns:p14="http://schemas.microsoft.com/office/powerpoint/2010/main" val="1343092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934" y="0"/>
            <a:ext cx="10278970" cy="6858000"/>
          </a:xfrm>
          <a:prstGeom prst="rect">
            <a:avLst/>
          </a:prstGeom>
        </p:spPr>
      </p:pic>
      <p:sp>
        <p:nvSpPr>
          <p:cNvPr id="2" name="Title 1"/>
          <p:cNvSpPr>
            <a:spLocks noGrp="1"/>
          </p:cNvSpPr>
          <p:nvPr>
            <p:ph type="title"/>
          </p:nvPr>
        </p:nvSpPr>
        <p:spPr>
          <a:xfrm>
            <a:off x="1708230" y="4406900"/>
            <a:ext cx="5502641" cy="1362075"/>
          </a:xfrm>
        </p:spPr>
        <p:txBody>
          <a:bodyPr/>
          <a:lstStyle/>
          <a:p>
            <a:pPr algn="ctr"/>
            <a:r>
              <a:rPr lang="en-US" cap="small" dirty="0" smtClean="0"/>
              <a:t>What is </a:t>
            </a:r>
            <a:r>
              <a:rPr lang="en-US" cap="small" smtClean="0"/>
              <a:t>the </a:t>
            </a:r>
            <a:br>
              <a:rPr lang="en-US" cap="small" smtClean="0"/>
            </a:br>
            <a:r>
              <a:rPr lang="en-US" cap="small" smtClean="0"/>
              <a:t>purpose </a:t>
            </a:r>
            <a:r>
              <a:rPr lang="en-US" cap="small" dirty="0" smtClean="0"/>
              <a:t>of prison?</a:t>
            </a:r>
            <a:endParaRPr lang="en-US" cap="small"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223844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body" idx="1"/>
          </p:nvPr>
        </p:nvSpPr>
        <p:spPr>
          <a:xfrm>
            <a:off x="457200" y="6223000"/>
            <a:ext cx="8229600" cy="393700"/>
          </a:xfrm>
        </p:spPr>
        <p:txBody>
          <a:bodyPr>
            <a:normAutofit/>
          </a:bodyPr>
          <a:lstStyle/>
          <a:p>
            <a:pPr algn="ctr">
              <a:lnSpc>
                <a:spcPct val="90000"/>
              </a:lnSpc>
              <a:buFontTx/>
              <a:buNone/>
            </a:pPr>
            <a:r>
              <a:rPr lang="en-US" altLang="en-US" sz="1800" i="1" dirty="0"/>
              <a:t>Olympia </a:t>
            </a:r>
            <a:r>
              <a:rPr lang="en-US" altLang="en-US" sz="1800" dirty="0"/>
              <a:t>by </a:t>
            </a:r>
            <a:r>
              <a:rPr lang="en-US" altLang="en-US" sz="1800" dirty="0" err="1" smtClean="0"/>
              <a:t>Manet</a:t>
            </a:r>
            <a:r>
              <a:rPr lang="en-US" altLang="en-US" sz="1800" dirty="0" smtClean="0"/>
              <a:t> (1832 – 1883)</a:t>
            </a:r>
            <a:endParaRPr lang="en-US" altLang="en-US" sz="1800" dirty="0"/>
          </a:p>
        </p:txBody>
      </p:sp>
      <p:sp>
        <p:nvSpPr>
          <p:cNvPr id="36867" name="Rectangle 3"/>
          <p:cNvSpPr>
            <a:spLocks noGrp="1" noChangeArrowheads="1"/>
          </p:cNvSpPr>
          <p:nvPr>
            <p:ph type="title"/>
          </p:nvPr>
        </p:nvSpPr>
        <p:spPr/>
        <p:txBody>
          <a:bodyPr/>
          <a:lstStyle/>
          <a:p>
            <a:endParaRPr lang="en-US" altLang="en-US"/>
          </a:p>
        </p:txBody>
      </p:sp>
      <p:pic>
        <p:nvPicPr>
          <p:cNvPr id="36868" name="Picture 4" descr="Olymp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137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0835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2700"/>
            <a:ext cx="9144000" cy="6823710"/>
          </a:xfrm>
          <a:prstGeom prst="rect">
            <a:avLst/>
          </a:prstGeom>
        </p:spPr>
      </p:pic>
      <p:sp>
        <p:nvSpPr>
          <p:cNvPr id="2" name="Title 1"/>
          <p:cNvSpPr>
            <a:spLocks noGrp="1"/>
          </p:cNvSpPr>
          <p:nvPr>
            <p:ph type="title"/>
          </p:nvPr>
        </p:nvSpPr>
        <p:spPr/>
        <p:txBody>
          <a:bodyPr/>
          <a:lstStyle/>
          <a:p>
            <a:r>
              <a:rPr lang="en-US" dirty="0" smtClean="0"/>
              <a:t>The Male Gaze</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054623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e Male Gaze How Women Are Presented In Beer Ad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390769"/>
            <a:ext cx="8128000" cy="4572000"/>
          </a:xfrm>
          <a:prstGeom prst="rect">
            <a:avLst/>
          </a:prstGeom>
        </p:spPr>
      </p:pic>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a:xfrm>
            <a:off x="722313" y="4587020"/>
            <a:ext cx="7772400" cy="1500187"/>
          </a:xfrm>
        </p:spPr>
        <p:txBody>
          <a:bodyPr/>
          <a:lstStyle/>
          <a:p>
            <a:r>
              <a:rPr lang="en-US" dirty="0"/>
              <a:t>The Male Gaze: How Women Are Presented In Beer Ads by </a:t>
            </a:r>
            <a:r>
              <a:rPr lang="en-US" dirty="0" err="1"/>
              <a:t>zach</a:t>
            </a:r>
            <a:r>
              <a:rPr lang="en-US" dirty="0"/>
              <a:t> </a:t>
            </a:r>
            <a:r>
              <a:rPr lang="en-US" dirty="0" err="1" smtClean="0"/>
              <a:t>mueller</a:t>
            </a:r>
            <a:endParaRPr lang="en-US" dirty="0" smtClean="0"/>
          </a:p>
          <a:p>
            <a:r>
              <a:rPr lang="en-US" dirty="0"/>
              <a:t>https://</a:t>
            </a:r>
            <a:r>
              <a:rPr lang="en-US" dirty="0" err="1"/>
              <a:t>www.youtube.com</a:t>
            </a:r>
            <a:r>
              <a:rPr lang="en-US" dirty="0"/>
              <a:t>/</a:t>
            </a:r>
            <a:r>
              <a:rPr lang="en-US" dirty="0" err="1"/>
              <a:t>watch?v</a:t>
            </a:r>
            <a:r>
              <a:rPr lang="en-US" dirty="0"/>
              <a:t>=1zZxWQ97RFA</a:t>
            </a:r>
          </a:p>
          <a:p>
            <a:endParaRPr lang="en-US" dirty="0"/>
          </a:p>
        </p:txBody>
      </p:sp>
    </p:spTree>
    <p:extLst>
      <p:ext uri="{BB962C8B-B14F-4D97-AF65-F5344CB8AC3E}">
        <p14:creationId xmlns:p14="http://schemas.microsoft.com/office/powerpoint/2010/main" val="2025360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44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596056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2108200" y="0"/>
            <a:ext cx="4916129" cy="6858000"/>
          </a:xfrm>
          <a:prstGeom prst="rect">
            <a:avLst/>
          </a:prstGeom>
        </p:spPr>
      </p:pic>
    </p:spTree>
    <p:extLst>
      <p:ext uri="{BB962C8B-B14F-4D97-AF65-F5344CB8AC3E}">
        <p14:creationId xmlns:p14="http://schemas.microsoft.com/office/powerpoint/2010/main" val="42839933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629138" y="308097"/>
            <a:ext cx="7772400" cy="1500187"/>
          </a:xfrm>
        </p:spPr>
        <p:txBody>
          <a:bodyPr/>
          <a:lstStyle/>
          <a:p>
            <a:r>
              <a:rPr lang="en-US" dirty="0" smtClean="0"/>
              <a:t>What’s wrong with these images?</a:t>
            </a:r>
            <a:endParaRPr lang="en-US" dirty="0"/>
          </a:p>
        </p:txBody>
      </p:sp>
      <p:pic>
        <p:nvPicPr>
          <p:cNvPr id="4" name="Picture 3" descr="guys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205" y="2130992"/>
            <a:ext cx="8144256" cy="4364736"/>
          </a:xfrm>
          <a:prstGeom prst="rect">
            <a:avLst/>
          </a:prstGeom>
        </p:spPr>
      </p:pic>
    </p:spTree>
    <p:extLst>
      <p:ext uri="{BB962C8B-B14F-4D97-AF65-F5344CB8AC3E}">
        <p14:creationId xmlns:p14="http://schemas.microsoft.com/office/powerpoint/2010/main" val="18546768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guys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846" y="1222375"/>
            <a:ext cx="8483600" cy="4546600"/>
          </a:xfrm>
          <a:prstGeom prst="rect">
            <a:avLst/>
          </a:prstGeom>
        </p:spPr>
      </p:pic>
    </p:spTree>
    <p:extLst>
      <p:ext uri="{BB962C8B-B14F-4D97-AF65-F5344CB8AC3E}">
        <p14:creationId xmlns:p14="http://schemas.microsoft.com/office/powerpoint/2010/main" val="28799014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0" y="1719692"/>
            <a:ext cx="9144000" cy="3418616"/>
          </a:xfrm>
          <a:prstGeom prst="rect">
            <a:avLst/>
          </a:prstGeom>
        </p:spPr>
      </p:pic>
    </p:spTree>
    <p:extLst>
      <p:ext uri="{BB962C8B-B14F-4D97-AF65-F5344CB8AC3E}">
        <p14:creationId xmlns:p14="http://schemas.microsoft.com/office/powerpoint/2010/main" val="6948655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cap="small" dirty="0" smtClean="0"/>
              <a:t>Privacy is Power</a:t>
            </a:r>
            <a:endParaRPr lang="en-US" cap="small" dirty="0"/>
          </a:p>
        </p:txBody>
      </p:sp>
      <p:sp>
        <p:nvSpPr>
          <p:cNvPr id="3" name="Text Placeholder 2"/>
          <p:cNvSpPr>
            <a:spLocks noGrp="1"/>
          </p:cNvSpPr>
          <p:nvPr>
            <p:ph type="body" idx="1"/>
          </p:nvPr>
        </p:nvSpPr>
        <p:spPr>
          <a:xfrm>
            <a:off x="722313" y="2667001"/>
            <a:ext cx="5399087" cy="1739900"/>
          </a:xfrm>
        </p:spPr>
        <p:txBody>
          <a:bodyPr/>
          <a:lstStyle/>
          <a:p>
            <a:r>
              <a:rPr lang="en-US" dirty="0">
                <a:solidFill>
                  <a:schemeClr val="tx1"/>
                </a:solidFill>
              </a:rPr>
              <a:t>Privacy is the power to selectively reveal oneself to the world.</a:t>
            </a:r>
          </a:p>
        </p:txBody>
      </p:sp>
    </p:spTree>
    <p:extLst>
      <p:ext uri="{BB962C8B-B14F-4D97-AF65-F5344CB8AC3E}">
        <p14:creationId xmlns:p14="http://schemas.microsoft.com/office/powerpoint/2010/main" val="8982696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800" y="4951412"/>
            <a:ext cx="6718300" cy="1362075"/>
          </a:xfrm>
        </p:spPr>
        <p:txBody>
          <a:bodyPr/>
          <a:lstStyle/>
          <a:p>
            <a:r>
              <a:rPr lang="en-US" cap="small" dirty="0" smtClean="0"/>
              <a:t>If privacy is power, then surveillance </a:t>
            </a:r>
            <a:r>
              <a:rPr lang="en-US" cap="small" dirty="0" smtClean="0"/>
              <a:t>is</a:t>
            </a:r>
            <a:r>
              <a:rPr lang="is-IS" cap="small" dirty="0" smtClean="0"/>
              <a:t>…</a:t>
            </a:r>
            <a:endParaRPr lang="en-US" cap="small"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49203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small" dirty="0"/>
              <a:t>Penal transportation </a:t>
            </a:r>
          </a:p>
        </p:txBody>
      </p:sp>
      <p:sp>
        <p:nvSpPr>
          <p:cNvPr id="3" name="Text Placeholder 2"/>
          <p:cNvSpPr>
            <a:spLocks noGrp="1"/>
          </p:cNvSpPr>
          <p:nvPr>
            <p:ph type="body" idx="1"/>
          </p:nvPr>
        </p:nvSpPr>
        <p:spPr/>
        <p:txBody>
          <a:bodyPr/>
          <a:lstStyle/>
          <a:p>
            <a:r>
              <a:rPr lang="en-US" dirty="0"/>
              <a:t>Penal transportation of convicted criminals to penal colonies in the British Empire—in the Americas between the 1610s and 1770s and in Australia between 1788 and 1868—was often offered as an alternative to the death penalty, which could be imposed for many offenses</a:t>
            </a:r>
            <a:r>
              <a:rPr lang="en-US" dirty="0" smtClean="0"/>
              <a:t>.</a:t>
            </a:r>
            <a:endParaRPr lang="en-US" dirty="0"/>
          </a:p>
        </p:txBody>
      </p:sp>
    </p:spTree>
    <p:extLst>
      <p:ext uri="{BB962C8B-B14F-4D97-AF65-F5344CB8AC3E}">
        <p14:creationId xmlns:p14="http://schemas.microsoft.com/office/powerpoint/2010/main" val="17336561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4" descr="Eyes ! (Youth from Antikythera!) by agelakis cc by nc s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46113" y="4352925"/>
            <a:ext cx="5105400" cy="1362075"/>
          </a:xfrm>
        </p:spPr>
        <p:txBody>
          <a:bodyPr rtlCol="0">
            <a:normAutofit/>
          </a:bodyPr>
          <a:lstStyle/>
          <a:p>
            <a:pPr eaLnBrk="1" fontAlgn="auto" hangingPunct="1">
              <a:spcAft>
                <a:spcPts val="0"/>
              </a:spcAft>
              <a:defRPr/>
            </a:pPr>
            <a:r>
              <a:rPr lang="en-US" sz="4800" b="0" cap="small" dirty="0" smtClean="0">
                <a:ea typeface="+mj-ea"/>
                <a:cs typeface="+mj-cs"/>
              </a:rPr>
              <a:t>Thank you!</a:t>
            </a:r>
          </a:p>
        </p:txBody>
      </p:sp>
    </p:spTree>
    <p:extLst>
      <p:ext uri="{BB962C8B-B14F-4D97-AF65-F5344CB8AC3E}">
        <p14:creationId xmlns:p14="http://schemas.microsoft.com/office/powerpoint/2010/main" val="4546725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descr="self12.jpg"/>
          <p:cNvPicPr>
            <a:picLocks noChangeAspect="1"/>
          </p:cNvPicPr>
          <p:nvPr/>
        </p:nvPicPr>
        <p:blipFill>
          <a:blip r:embed="rId2">
            <a:alphaModFix amt="62000"/>
            <a:extLst>
              <a:ext uri="{28A0092B-C50C-407E-A947-70E740481C1C}">
                <a14:useLocalDpi xmlns:a14="http://schemas.microsoft.com/office/drawing/2010/main" val="0"/>
              </a:ext>
            </a:extLst>
          </a:blip>
          <a:srcRect/>
          <a:stretch>
            <a:fillRect/>
          </a:stretch>
        </p:blipFill>
        <p:spPr bwMode="auto">
          <a:xfrm>
            <a:off x="-23813" y="0"/>
            <a:ext cx="9167813" cy="6858000"/>
          </a:xfrm>
          <a:prstGeom prst="rect">
            <a:avLst/>
          </a:prstGeom>
          <a:noFill/>
          <a:ln>
            <a:noFill/>
          </a:ln>
          <a:extLst>
            <a:ext uri="{909E8E84-426E-40dd-AFC4-6F175D3DCCD1}">
              <a14:hiddenFill xmlns:a14="http://schemas.microsoft.com/office/drawing/2010/main" xmlns="">
                <a:solidFill>
                  <a:srgbClr val="FFFFFF">
                    <a:alpha val="6196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p:nvSpPr>
        <p:spPr>
          <a:xfrm>
            <a:off x="4927600" y="2979738"/>
            <a:ext cx="4216400" cy="387826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Content Placeholder 4"/>
          <p:cNvSpPr>
            <a:spLocks noGrp="1"/>
          </p:cNvSpPr>
          <p:nvPr>
            <p:ph idx="1"/>
          </p:nvPr>
        </p:nvSpPr>
        <p:spPr>
          <a:xfrm>
            <a:off x="3894138" y="223838"/>
            <a:ext cx="5114925" cy="6430962"/>
          </a:xfrm>
        </p:spPr>
        <p:txBody>
          <a:bodyPr rtlCol="0">
            <a:normAutofit/>
          </a:bodyPr>
          <a:lstStyle/>
          <a:p>
            <a:pPr marL="0" indent="0" algn="r" eaLnBrk="1" fontAlgn="auto" hangingPunct="1">
              <a:spcAft>
                <a:spcPts val="0"/>
              </a:spcAft>
              <a:buFont typeface="Arial" charset="0"/>
              <a:buNone/>
              <a:defRPr/>
            </a:pPr>
            <a:r>
              <a:rPr lang="en-US" sz="2400" dirty="0">
                <a:ea typeface="+mn-ea"/>
                <a:cs typeface="+mn-cs"/>
              </a:rPr>
              <a:t>Mathias </a:t>
            </a:r>
            <a:r>
              <a:rPr lang="en-US" sz="2400" dirty="0" smtClean="0">
                <a:ea typeface="+mn-ea"/>
                <a:cs typeface="+mn-cs"/>
              </a:rPr>
              <a:t>Klang</a:t>
            </a:r>
          </a:p>
          <a:p>
            <a:pPr marL="0" indent="0" algn="r" eaLnBrk="1" fontAlgn="auto" hangingPunct="1">
              <a:spcAft>
                <a:spcPts val="0"/>
              </a:spcAft>
              <a:buFont typeface="Arial" charset="0"/>
              <a:buNone/>
              <a:defRPr/>
            </a:pPr>
            <a:r>
              <a:rPr lang="en-US" sz="2400" dirty="0" smtClean="0">
                <a:ea typeface="+mn-ea"/>
                <a:cs typeface="+mn-cs"/>
              </a:rPr>
              <a:t> @</a:t>
            </a:r>
            <a:r>
              <a:rPr lang="en-US" sz="2400" dirty="0" err="1" smtClean="0">
                <a:ea typeface="+mn-ea"/>
                <a:cs typeface="+mn-cs"/>
              </a:rPr>
              <a:t>klangable</a:t>
            </a:r>
            <a:endParaRPr lang="en-US" sz="2400" dirty="0">
              <a:ea typeface="+mn-ea"/>
              <a:cs typeface="+mn-cs"/>
              <a:hlinkClick r:id="rId3"/>
            </a:endParaRPr>
          </a:p>
          <a:p>
            <a:pPr marL="0" indent="0" algn="r" eaLnBrk="1" fontAlgn="auto" hangingPunct="1">
              <a:spcAft>
                <a:spcPts val="0"/>
              </a:spcAft>
              <a:buFont typeface="Arial" charset="0"/>
              <a:buNone/>
              <a:defRPr/>
            </a:pPr>
            <a:r>
              <a:rPr lang="en-US" sz="2400" dirty="0" err="1" smtClean="0">
                <a:ea typeface="+mn-ea"/>
                <a:cs typeface="+mn-cs"/>
                <a:hlinkClick r:id="rId4"/>
              </a:rPr>
              <a:t>www.klangable.com</a:t>
            </a:r>
            <a:endParaRPr lang="en-US" sz="2400" dirty="0" smtClean="0">
              <a:ea typeface="+mn-ea"/>
              <a:cs typeface="+mn-cs"/>
            </a:endParaRPr>
          </a:p>
          <a:p>
            <a:pPr marL="0" indent="0" algn="r" eaLnBrk="1" fontAlgn="auto" hangingPunct="1">
              <a:spcAft>
                <a:spcPts val="0"/>
              </a:spcAft>
              <a:buFont typeface="Arial" charset="0"/>
              <a:buNone/>
              <a:defRPr/>
            </a:pPr>
            <a:endParaRPr lang="en-US" sz="2400" dirty="0" smtClean="0">
              <a:ea typeface="+mn-ea"/>
              <a:cs typeface="+mn-cs"/>
            </a:endParaRPr>
          </a:p>
          <a:p>
            <a:pPr marL="0" indent="0" algn="r" eaLnBrk="1" fontAlgn="auto" hangingPunct="1">
              <a:spcAft>
                <a:spcPts val="0"/>
              </a:spcAft>
              <a:buFont typeface="Arial" charset="0"/>
              <a:buNone/>
              <a:defRPr/>
            </a:pPr>
            <a:r>
              <a:rPr lang="en-US" sz="2400" dirty="0" smtClean="0">
                <a:ea typeface="+mn-ea"/>
                <a:cs typeface="+mn-cs"/>
              </a:rPr>
              <a:t>Image </a:t>
            </a:r>
            <a:r>
              <a:rPr lang="en-US" sz="2400" dirty="0">
                <a:ea typeface="+mn-ea"/>
                <a:cs typeface="+mn-cs"/>
              </a:rPr>
              <a:t>&amp; licensing info in the notes section of </a:t>
            </a:r>
            <a:r>
              <a:rPr lang="en-US" sz="2400" dirty="0" smtClean="0">
                <a:ea typeface="+mn-ea"/>
                <a:cs typeface="+mn-cs"/>
              </a:rPr>
              <a:t>slides.</a:t>
            </a:r>
            <a:endParaRPr lang="en-US" sz="2400" dirty="0">
              <a:ea typeface="+mn-ea"/>
              <a:cs typeface="+mn-cs"/>
            </a:endParaRPr>
          </a:p>
          <a:p>
            <a:pPr marL="0" indent="0" algn="r" eaLnBrk="1" fontAlgn="auto" hangingPunct="1">
              <a:spcAft>
                <a:spcPts val="0"/>
              </a:spcAft>
              <a:buFont typeface="Arial" charset="0"/>
              <a:buNone/>
              <a:defRPr/>
            </a:pPr>
            <a:r>
              <a:rPr lang="en-US" sz="2400" dirty="0" smtClean="0">
                <a:ea typeface="+mn-ea"/>
                <a:cs typeface="+mn-cs"/>
              </a:rPr>
              <a:t>Images at </a:t>
            </a:r>
            <a:r>
              <a:rPr lang="en-US" sz="2400" dirty="0" smtClean="0">
                <a:ea typeface="+mn-ea"/>
                <a:cs typeface="+mn-cs"/>
                <a:hlinkClick r:id="rId5"/>
              </a:rPr>
              <a:t>www.flickr.com</a:t>
            </a:r>
            <a:r>
              <a:rPr lang="en-US" sz="2400" dirty="0" smtClean="0">
                <a:ea typeface="+mn-ea"/>
                <a:cs typeface="+mn-cs"/>
              </a:rPr>
              <a:t> (or specifically stated). </a:t>
            </a:r>
          </a:p>
          <a:p>
            <a:pPr marL="0" indent="0" algn="r" eaLnBrk="1" fontAlgn="auto" hangingPunct="1">
              <a:spcAft>
                <a:spcPts val="0"/>
              </a:spcAft>
              <a:buFont typeface="Arial" charset="0"/>
              <a:buNone/>
              <a:defRPr/>
            </a:pPr>
            <a:endParaRPr lang="en-US" sz="2400" dirty="0" smtClean="0">
              <a:ea typeface="+mn-ea"/>
              <a:cs typeface="+mn-cs"/>
            </a:endParaRPr>
          </a:p>
          <a:p>
            <a:pPr marL="0" indent="0" algn="r" eaLnBrk="1" fontAlgn="auto" hangingPunct="1">
              <a:spcAft>
                <a:spcPts val="0"/>
              </a:spcAft>
              <a:buFont typeface="Arial" charset="0"/>
              <a:buNone/>
              <a:defRPr/>
            </a:pPr>
            <a:r>
              <a:rPr lang="en-US" sz="2400" dirty="0" smtClean="0">
                <a:ea typeface="+mn-ea"/>
                <a:cs typeface="+mn-cs"/>
              </a:rPr>
              <a:t>This </a:t>
            </a:r>
            <a:r>
              <a:rPr lang="en-US" sz="2400" dirty="0" err="1" smtClean="0">
                <a:ea typeface="+mn-ea"/>
                <a:cs typeface="+mn-cs"/>
              </a:rPr>
              <a:t>ppt</a:t>
            </a:r>
            <a:r>
              <a:rPr lang="en-US" sz="2400" dirty="0" smtClean="0">
                <a:ea typeface="+mn-ea"/>
                <a:cs typeface="+mn-cs"/>
              </a:rPr>
              <a:t> licensed: </a:t>
            </a:r>
            <a:r>
              <a:rPr lang="en-US" sz="2400" dirty="0" smtClean="0">
                <a:ea typeface="+mn-ea"/>
                <a:cs typeface="+mn-cs"/>
                <a:hlinkClick r:id="rId6"/>
              </a:rPr>
              <a:t>Creative Commons BY-NC-SA</a:t>
            </a:r>
            <a:endParaRPr lang="en-US" sz="2400" dirty="0" smtClean="0">
              <a:ea typeface="+mn-ea"/>
              <a:cs typeface="+mn-cs"/>
            </a:endParaRPr>
          </a:p>
          <a:p>
            <a:pPr marL="0" indent="0" algn="r" eaLnBrk="1" fontAlgn="auto" hangingPunct="1">
              <a:spcAft>
                <a:spcPts val="0"/>
              </a:spcAft>
              <a:buFont typeface="Arial" charset="0"/>
              <a:buNone/>
              <a:defRPr/>
            </a:pPr>
            <a:endParaRPr lang="en-US" sz="2400" dirty="0">
              <a:ea typeface="+mn-ea"/>
              <a:cs typeface="+mn-cs"/>
            </a:endParaRPr>
          </a:p>
          <a:p>
            <a:pPr marL="0" indent="0" algn="r" eaLnBrk="1" fontAlgn="auto" hangingPunct="1">
              <a:spcAft>
                <a:spcPts val="0"/>
              </a:spcAft>
              <a:buFont typeface="Arial" charset="0"/>
              <a:buNone/>
              <a:defRPr/>
            </a:pPr>
            <a:r>
              <a:rPr lang="en-US" sz="2400" dirty="0" smtClean="0">
                <a:ea typeface="+mn-ea"/>
                <a:cs typeface="+mn-cs"/>
              </a:rPr>
              <a:t>Download presentation </a:t>
            </a:r>
          </a:p>
          <a:p>
            <a:pPr marL="0" indent="0" algn="r" eaLnBrk="1" fontAlgn="auto" hangingPunct="1">
              <a:spcAft>
                <a:spcPts val="0"/>
              </a:spcAft>
              <a:buFont typeface="Arial" charset="0"/>
              <a:buNone/>
              <a:defRPr/>
            </a:pPr>
            <a:r>
              <a:rPr lang="en-US" sz="2400" dirty="0" smtClean="0">
                <a:ea typeface="+mn-ea"/>
                <a:cs typeface="+mn-cs"/>
                <a:hlinkClick r:id="rId7"/>
              </a:rPr>
              <a:t>www.slideshare.net</a:t>
            </a:r>
            <a:r>
              <a:rPr lang="en-US" sz="2400" dirty="0">
                <a:ea typeface="+mn-ea"/>
                <a:cs typeface="+mn-cs"/>
                <a:hlinkClick r:id="rId7"/>
              </a:rPr>
              <a:t>/</a:t>
            </a:r>
            <a:r>
              <a:rPr lang="en-US" sz="2400" dirty="0" smtClean="0">
                <a:ea typeface="+mn-ea"/>
                <a:cs typeface="+mn-cs"/>
                <a:hlinkClick r:id="rId7"/>
              </a:rPr>
              <a:t>klang</a:t>
            </a:r>
            <a:endParaRPr lang="en-US" sz="2400" dirty="0" smtClean="0">
              <a:ea typeface="+mn-ea"/>
              <a:cs typeface="+mn-cs"/>
            </a:endParaRPr>
          </a:p>
          <a:p>
            <a:pPr marL="0" indent="0" algn="r" eaLnBrk="1" fontAlgn="auto" hangingPunct="1">
              <a:spcAft>
                <a:spcPts val="0"/>
              </a:spcAft>
              <a:buFont typeface="Arial" charset="0"/>
              <a:buNone/>
              <a:defRPr/>
            </a:pPr>
            <a:endParaRPr lang="en-US" sz="2400" dirty="0">
              <a:ea typeface="+mn-ea"/>
              <a:cs typeface="+mn-cs"/>
            </a:endParaRPr>
          </a:p>
        </p:txBody>
      </p:sp>
    </p:spTree>
    <p:extLst>
      <p:ext uri="{BB962C8B-B14F-4D97-AF65-F5344CB8AC3E}">
        <p14:creationId xmlns:p14="http://schemas.microsoft.com/office/powerpoint/2010/main" val="1228257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Discovery_at_Deptfor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876627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small" dirty="0" smtClean="0"/>
              <a:t>Bentham and the penitentiary Projects</a:t>
            </a:r>
            <a:endParaRPr lang="en-US" cap="small"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100974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1460500" y="0"/>
            <a:ext cx="6220408" cy="6858000"/>
          </a:xfrm>
          <a:prstGeom prst="rect">
            <a:avLst/>
          </a:prstGeom>
        </p:spPr>
      </p:pic>
    </p:spTree>
    <p:extLst>
      <p:ext uri="{BB962C8B-B14F-4D97-AF65-F5344CB8AC3E}">
        <p14:creationId xmlns:p14="http://schemas.microsoft.com/office/powerpoint/2010/main" val="23403612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0281480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a:stretch>
            <a:fillRect/>
          </a:stretch>
        </p:blipFill>
        <p:spPr>
          <a:xfrm>
            <a:off x="-1" y="0"/>
            <a:ext cx="10328313" cy="6858000"/>
          </a:xfrm>
          <a:prstGeom prst="rect">
            <a:avLst/>
          </a:prstGeom>
        </p:spPr>
      </p:pic>
    </p:spTree>
    <p:extLst>
      <p:ext uri="{BB962C8B-B14F-4D97-AF65-F5344CB8AC3E}">
        <p14:creationId xmlns:p14="http://schemas.microsoft.com/office/powerpoint/2010/main" val="33116370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3311927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328</TotalTime>
  <Words>475</Words>
  <Application>Microsoft Macintosh PowerPoint</Application>
  <PresentationFormat>On-screen Show (4:3)</PresentationFormat>
  <Paragraphs>71</Paragraphs>
  <Slides>31</Slides>
  <Notes>17</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Calibri</vt:lpstr>
      <vt:lpstr>ヒラギノ角ゴ Pro W3</vt:lpstr>
      <vt:lpstr>Arial</vt:lpstr>
      <vt:lpstr>Office Theme</vt:lpstr>
      <vt:lpstr>The Gaze  and The Panopticon</vt:lpstr>
      <vt:lpstr>What is the  purpose of prison?</vt:lpstr>
      <vt:lpstr>Penal transportation </vt:lpstr>
      <vt:lpstr>PowerPoint Presentation</vt:lpstr>
      <vt:lpstr>Bentham and the penitentiary Projects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Schools, factories and armies</vt:lpstr>
      <vt:lpstr>The Gaze</vt:lpstr>
      <vt:lpstr>Social ties and relations</vt:lpstr>
      <vt:lpstr>The authoritarian gaze </vt:lpstr>
      <vt:lpstr>“Men Act And Women Appear. Men look at women. Women watch themselves being looked at”  </vt:lpstr>
      <vt:lpstr>“The naked body has to be seen as an object in order to be a nude.” John Berger </vt:lpstr>
      <vt:lpstr>PowerPoint Presentation</vt:lpstr>
      <vt:lpstr>PowerPoint Presentation</vt:lpstr>
      <vt:lpstr>The Male Gaze</vt:lpstr>
      <vt:lpstr>PowerPoint Presentation</vt:lpstr>
      <vt:lpstr>PowerPoint Presentation</vt:lpstr>
      <vt:lpstr>PowerPoint Presentation</vt:lpstr>
      <vt:lpstr>PowerPoint Presentation</vt:lpstr>
      <vt:lpstr>PowerPoint Presentation</vt:lpstr>
      <vt:lpstr>PowerPoint Presentation</vt:lpstr>
      <vt:lpstr>Privacy is Power</vt:lpstr>
      <vt:lpstr>If privacy is power, then surveillance is…</vt:lpstr>
      <vt:lpstr>Thank you!</vt:lpstr>
      <vt:lpstr>PowerPoint Presentation</vt:lpstr>
    </vt:vector>
  </TitlesOfParts>
  <Company>UMass Boston</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Gaze and The Panopticon</dc:title>
  <dc:creator>Mathias Klang</dc:creator>
  <cp:lastModifiedBy>Microsoft Office User</cp:lastModifiedBy>
  <cp:revision>34</cp:revision>
  <dcterms:created xsi:type="dcterms:W3CDTF">2016-02-11T12:57:18Z</dcterms:created>
  <dcterms:modified xsi:type="dcterms:W3CDTF">2016-09-20T11:50:00Z</dcterms:modified>
</cp:coreProperties>
</file>