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handoutMasterIdLst>
    <p:handoutMasterId r:id="rId42"/>
  </p:handoutMasterIdLst>
  <p:sldIdLst>
    <p:sldId id="256" r:id="rId2"/>
    <p:sldId id="268" r:id="rId3"/>
    <p:sldId id="288" r:id="rId4"/>
    <p:sldId id="298" r:id="rId5"/>
    <p:sldId id="300" r:id="rId6"/>
    <p:sldId id="301" r:id="rId7"/>
    <p:sldId id="303" r:id="rId8"/>
    <p:sldId id="304" r:id="rId9"/>
    <p:sldId id="306" r:id="rId10"/>
    <p:sldId id="305" r:id="rId11"/>
    <p:sldId id="302" r:id="rId12"/>
    <p:sldId id="270" r:id="rId13"/>
    <p:sldId id="299" r:id="rId14"/>
    <p:sldId id="283" r:id="rId15"/>
    <p:sldId id="308" r:id="rId16"/>
    <p:sldId id="307" r:id="rId17"/>
    <p:sldId id="284" r:id="rId18"/>
    <p:sldId id="309" r:id="rId19"/>
    <p:sldId id="289" r:id="rId20"/>
    <p:sldId id="315" r:id="rId21"/>
    <p:sldId id="290" r:id="rId22"/>
    <p:sldId id="291" r:id="rId23"/>
    <p:sldId id="292" r:id="rId24"/>
    <p:sldId id="293" r:id="rId25"/>
    <p:sldId id="294" r:id="rId26"/>
    <p:sldId id="295" r:id="rId27"/>
    <p:sldId id="296" r:id="rId28"/>
    <p:sldId id="297" r:id="rId29"/>
    <p:sldId id="266" r:id="rId30"/>
    <p:sldId id="261" r:id="rId31"/>
    <p:sldId id="267" r:id="rId32"/>
    <p:sldId id="264" r:id="rId33"/>
    <p:sldId id="257" r:id="rId34"/>
    <p:sldId id="281" r:id="rId35"/>
    <p:sldId id="313" r:id="rId36"/>
    <p:sldId id="314" r:id="rId37"/>
    <p:sldId id="280" r:id="rId38"/>
    <p:sldId id="311" r:id="rId39"/>
    <p:sldId id="312"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8"/>
    <p:restoredTop sz="86756" autoAdjust="0"/>
  </p:normalViewPr>
  <p:slideViewPr>
    <p:cSldViewPr snapToGrid="0" snapToObjects="1">
      <p:cViewPr varScale="1">
        <p:scale>
          <a:sx n="100" d="100"/>
          <a:sy n="100" d="100"/>
        </p:scale>
        <p:origin x="1384" y="1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handoutMaster" Target="handoutMasters/handoutMaster1.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DFD03B9-0502-E540-8BA2-F8DEAAE6EC65}" type="datetimeFigureOut">
              <a:rPr lang="en-US" smtClean="0"/>
              <a:t>9/12/16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AC04BF3-65A2-534E-8C2C-969E7D9DD8AC}" type="slidenum">
              <a:rPr lang="en-US" smtClean="0"/>
              <a:t>‹#›</a:t>
            </a:fld>
            <a:endParaRPr lang="en-US"/>
          </a:p>
        </p:txBody>
      </p:sp>
    </p:spTree>
    <p:extLst>
      <p:ext uri="{BB962C8B-B14F-4D97-AF65-F5344CB8AC3E}">
        <p14:creationId xmlns:p14="http://schemas.microsoft.com/office/powerpoint/2010/main" val="27527384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4DF2A9-3E2D-4642-8BE5-16A030C85691}" type="datetimeFigureOut">
              <a:rPr lang="en-US" smtClean="0"/>
              <a:t>9/12/16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8DB074-75F1-7641-98DE-D04B9934CDF9}" type="slidenum">
              <a:rPr lang="en-US" smtClean="0"/>
              <a:t>‹#›</a:t>
            </a:fld>
            <a:endParaRPr lang="en-US"/>
          </a:p>
        </p:txBody>
      </p:sp>
    </p:spTree>
    <p:extLst>
      <p:ext uri="{BB962C8B-B14F-4D97-AF65-F5344CB8AC3E}">
        <p14:creationId xmlns:p14="http://schemas.microsoft.com/office/powerpoint/2010/main" val="135592115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newrochelletalk.com/content/map-where-are-journal-news-employees-your-neighborhood" TargetMode="External"/><Relationship Id="rId4" Type="http://schemas.openxmlformats.org/officeDocument/2006/relationships/hyperlink" Target="http://www.complex.com/tech/2012/12/local-newspaper-posts-an-interactive-map-of-gun-owners-names" TargetMode="External"/><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Wallpaper from Nod Young cc by </a:t>
            </a:r>
            <a:r>
              <a:rPr lang="en-US" dirty="0" err="1" smtClean="0"/>
              <a:t>nc</a:t>
            </a:r>
            <a:r>
              <a:rPr lang="en-US" dirty="0" smtClean="0"/>
              <a:t> </a:t>
            </a:r>
            <a:r>
              <a:rPr lang="en-US" dirty="0" err="1" smtClean="0"/>
              <a:t>sa</a:t>
            </a:r>
            <a:endParaRPr lang="en-US" dirty="0"/>
          </a:p>
        </p:txBody>
      </p:sp>
      <p:sp>
        <p:nvSpPr>
          <p:cNvPr id="4" name="Slide Number Placeholder 3"/>
          <p:cNvSpPr>
            <a:spLocks noGrp="1"/>
          </p:cNvSpPr>
          <p:nvPr>
            <p:ph type="sldNum" sz="quarter" idx="10"/>
          </p:nvPr>
        </p:nvSpPr>
        <p:spPr/>
        <p:txBody>
          <a:bodyPr/>
          <a:lstStyle/>
          <a:p>
            <a:fld id="{DB8DB074-75F1-7641-98DE-D04B9934CDF9}" type="slidenum">
              <a:rPr lang="en-US" smtClean="0"/>
              <a:t>1</a:t>
            </a:fld>
            <a:endParaRPr lang="en-US"/>
          </a:p>
        </p:txBody>
      </p:sp>
    </p:spTree>
    <p:extLst>
      <p:ext uri="{BB962C8B-B14F-4D97-AF65-F5344CB8AC3E}">
        <p14:creationId xmlns:p14="http://schemas.microsoft.com/office/powerpoint/2010/main" val="3328660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plastic pink flamingo was designed in 1957 by Don Featherstone while working for Union Products, and has become an icon of pop culture,[1] that won him the </a:t>
            </a:r>
            <a:r>
              <a:rPr lang="en-US" dirty="0" err="1" smtClean="0"/>
              <a:t>Ig</a:t>
            </a:r>
            <a:r>
              <a:rPr lang="en-US" dirty="0" smtClean="0"/>
              <a:t> Nobel Prize for Art in 1996. It has even spawned a lawn greeting industry where flocks of pink flamingos are installed on a victim's lawn in the dark of night. After the release of John </a:t>
            </a:r>
            <a:r>
              <a:rPr lang="en-US" dirty="0" err="1" smtClean="0"/>
              <a:t>Waters's</a:t>
            </a:r>
            <a:r>
              <a:rPr lang="en-US" dirty="0" smtClean="0"/>
              <a:t> 1972 movie Pink Flamingos,[2] plastic flamingos came to be the stereotypical example of lawn kitsch.</a:t>
            </a:r>
            <a:r>
              <a:rPr lang="en-US" baseline="0" dirty="0" smtClean="0"/>
              <a:t> (Wikipedia)</a:t>
            </a:r>
          </a:p>
          <a:p>
            <a:endParaRPr lang="en-US" baseline="0" dirty="0" smtClean="0"/>
          </a:p>
          <a:p>
            <a:r>
              <a:rPr lang="en-US" dirty="0" smtClean="0"/>
              <a:t>Garden Gnome by </a:t>
            </a:r>
            <a:r>
              <a:rPr lang="en-US" dirty="0" err="1" smtClean="0"/>
              <a:t>Bergsven</a:t>
            </a:r>
            <a:r>
              <a:rPr lang="en-US" dirty="0" smtClean="0"/>
              <a:t> CC BY</a:t>
            </a:r>
            <a:r>
              <a:rPr lang="en-US" baseline="0" dirty="0" smtClean="0"/>
              <a:t> SA 3.0 Wikimedia</a:t>
            </a:r>
            <a:endParaRPr lang="en-US" dirty="0"/>
          </a:p>
        </p:txBody>
      </p:sp>
      <p:sp>
        <p:nvSpPr>
          <p:cNvPr id="4" name="Slide Number Placeholder 3"/>
          <p:cNvSpPr>
            <a:spLocks noGrp="1"/>
          </p:cNvSpPr>
          <p:nvPr>
            <p:ph type="sldNum" sz="quarter" idx="10"/>
          </p:nvPr>
        </p:nvSpPr>
        <p:spPr/>
        <p:txBody>
          <a:bodyPr/>
          <a:lstStyle/>
          <a:p>
            <a:fld id="{DB8DB074-75F1-7641-98DE-D04B9934CDF9}" type="slidenum">
              <a:rPr lang="en-US" smtClean="0"/>
              <a:t>18</a:t>
            </a:fld>
            <a:endParaRPr lang="en-US"/>
          </a:p>
        </p:txBody>
      </p:sp>
    </p:spTree>
    <p:extLst>
      <p:ext uri="{BB962C8B-B14F-4D97-AF65-F5344CB8AC3E}">
        <p14:creationId xmlns:p14="http://schemas.microsoft.com/office/powerpoint/2010/main" val="3831412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Christena</a:t>
            </a:r>
            <a:r>
              <a:rPr lang="en-US" dirty="0" smtClean="0"/>
              <a:t> </a:t>
            </a:r>
            <a:r>
              <a:rPr lang="en-US" dirty="0" err="1" smtClean="0"/>
              <a:t>Nippert-Eng</a:t>
            </a:r>
            <a:r>
              <a:rPr lang="en-US" dirty="0" smtClean="0"/>
              <a:t> Islands of Privacy (2010)</a:t>
            </a:r>
            <a:endParaRPr lang="en-US" dirty="0"/>
          </a:p>
        </p:txBody>
      </p:sp>
      <p:sp>
        <p:nvSpPr>
          <p:cNvPr id="4" name="Slide Number Placeholder 3"/>
          <p:cNvSpPr>
            <a:spLocks noGrp="1"/>
          </p:cNvSpPr>
          <p:nvPr>
            <p:ph type="sldNum" sz="quarter" idx="10"/>
          </p:nvPr>
        </p:nvSpPr>
        <p:spPr/>
        <p:txBody>
          <a:bodyPr/>
          <a:lstStyle/>
          <a:p>
            <a:fld id="{DB8DB074-75F1-7641-98DE-D04B9934CDF9}" type="slidenum">
              <a:rPr lang="en-US" smtClean="0"/>
              <a:t>19</a:t>
            </a:fld>
            <a:endParaRPr lang="en-US"/>
          </a:p>
        </p:txBody>
      </p:sp>
    </p:spTree>
    <p:extLst>
      <p:ext uri="{BB962C8B-B14F-4D97-AF65-F5344CB8AC3E}">
        <p14:creationId xmlns:p14="http://schemas.microsoft.com/office/powerpoint/2010/main" val="1995015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Bruno </a:t>
            </a:r>
            <a:r>
              <a:rPr lang="en-US" dirty="0" err="1" smtClean="0"/>
              <a:t>Latour</a:t>
            </a:r>
            <a:r>
              <a:rPr lang="en-US" dirty="0" smtClean="0"/>
              <a:t>, “Where Are the Missing Masses? The Sociology of a Few Mundane Artifacts,” in Shaping Technology/Building Society: Studies in Sociotechnical Change, ed. </a:t>
            </a:r>
            <a:r>
              <a:rPr lang="en-US" dirty="0" err="1" smtClean="0"/>
              <a:t>Wiebe</a:t>
            </a:r>
            <a:r>
              <a:rPr lang="en-US" dirty="0" smtClean="0"/>
              <a:t> E. </a:t>
            </a:r>
            <a:r>
              <a:rPr lang="en-US" dirty="0" err="1" smtClean="0"/>
              <a:t>Bijker</a:t>
            </a:r>
            <a:r>
              <a:rPr lang="en-US" dirty="0" smtClean="0"/>
              <a:t> and John Law (Cambridge, MA: MIT Press, 1992).</a:t>
            </a:r>
          </a:p>
          <a:p>
            <a:endParaRPr lang="en-US" dirty="0"/>
          </a:p>
        </p:txBody>
      </p:sp>
      <p:sp>
        <p:nvSpPr>
          <p:cNvPr id="4" name="Slide Number Placeholder 3"/>
          <p:cNvSpPr>
            <a:spLocks noGrp="1"/>
          </p:cNvSpPr>
          <p:nvPr>
            <p:ph type="sldNum" sz="quarter" idx="10"/>
          </p:nvPr>
        </p:nvSpPr>
        <p:spPr/>
        <p:txBody>
          <a:bodyPr/>
          <a:lstStyle/>
          <a:p>
            <a:fld id="{DB8DB074-75F1-7641-98DE-D04B9934CDF9}" type="slidenum">
              <a:rPr lang="en-US" smtClean="0"/>
              <a:t>20</a:t>
            </a:fld>
            <a:endParaRPr lang="en-US"/>
          </a:p>
        </p:txBody>
      </p:sp>
    </p:spTree>
    <p:extLst>
      <p:ext uri="{BB962C8B-B14F-4D97-AF65-F5344CB8AC3E}">
        <p14:creationId xmlns:p14="http://schemas.microsoft.com/office/powerpoint/2010/main" val="3870996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corpo</a:t>
            </a:r>
            <a:r>
              <a:rPr lang="en-US" dirty="0" smtClean="0"/>
              <a:t> di </a:t>
            </a:r>
            <a:r>
              <a:rPr lang="en-US" dirty="0" err="1" smtClean="0"/>
              <a:t>marmo</a:t>
            </a:r>
            <a:r>
              <a:rPr lang="en-US" dirty="0" smtClean="0"/>
              <a:t> by </a:t>
            </a:r>
            <a:r>
              <a:rPr lang="en-US" dirty="0" err="1" smtClean="0"/>
              <a:t>federico</a:t>
            </a:r>
            <a:r>
              <a:rPr lang="en-US" dirty="0" smtClean="0"/>
              <a:t> </a:t>
            </a:r>
            <a:r>
              <a:rPr lang="en-US" dirty="0" err="1" smtClean="0"/>
              <a:t>borghi</a:t>
            </a:r>
            <a:r>
              <a:rPr lang="en-US" dirty="0" smtClean="0"/>
              <a:t> cc by </a:t>
            </a:r>
            <a:r>
              <a:rPr lang="en-US" dirty="0" err="1" smtClean="0"/>
              <a:t>sa</a:t>
            </a:r>
            <a:endParaRPr lang="en-US" dirty="0"/>
          </a:p>
        </p:txBody>
      </p:sp>
      <p:sp>
        <p:nvSpPr>
          <p:cNvPr id="4" name="Slide Number Placeholder 3"/>
          <p:cNvSpPr>
            <a:spLocks noGrp="1"/>
          </p:cNvSpPr>
          <p:nvPr>
            <p:ph type="sldNum" sz="quarter" idx="10"/>
          </p:nvPr>
        </p:nvSpPr>
        <p:spPr/>
        <p:txBody>
          <a:bodyPr/>
          <a:lstStyle/>
          <a:p>
            <a:fld id="{DB8DB074-75F1-7641-98DE-D04B9934CDF9}" type="slidenum">
              <a:rPr lang="en-US" smtClean="0"/>
              <a:t>21</a:t>
            </a:fld>
            <a:endParaRPr lang="en-US"/>
          </a:p>
        </p:txBody>
      </p:sp>
    </p:spTree>
    <p:extLst>
      <p:ext uri="{BB962C8B-B14F-4D97-AF65-F5344CB8AC3E}">
        <p14:creationId xmlns:p14="http://schemas.microsoft.com/office/powerpoint/2010/main" val="29461266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8DB074-75F1-7641-98DE-D04B9934CDF9}" type="slidenum">
              <a:rPr lang="en-US" smtClean="0"/>
              <a:t>22</a:t>
            </a:fld>
            <a:endParaRPr lang="en-US"/>
          </a:p>
        </p:txBody>
      </p:sp>
    </p:spTree>
    <p:extLst>
      <p:ext uri="{BB962C8B-B14F-4D97-AF65-F5344CB8AC3E}">
        <p14:creationId xmlns:p14="http://schemas.microsoft.com/office/powerpoint/2010/main" val="1088847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Shaggy Dog by Wrote CC BY NC</a:t>
            </a:r>
            <a:endParaRPr lang="en-US" dirty="0"/>
          </a:p>
        </p:txBody>
      </p:sp>
      <p:sp>
        <p:nvSpPr>
          <p:cNvPr id="4" name="Slide Number Placeholder 3"/>
          <p:cNvSpPr>
            <a:spLocks noGrp="1"/>
          </p:cNvSpPr>
          <p:nvPr>
            <p:ph type="sldNum" sz="quarter" idx="10"/>
          </p:nvPr>
        </p:nvSpPr>
        <p:spPr/>
        <p:txBody>
          <a:bodyPr/>
          <a:lstStyle/>
          <a:p>
            <a:fld id="{DB8DB074-75F1-7641-98DE-D04B9934CDF9}" type="slidenum">
              <a:rPr lang="en-US" smtClean="0"/>
              <a:t>25</a:t>
            </a:fld>
            <a:endParaRPr lang="en-US"/>
          </a:p>
        </p:txBody>
      </p:sp>
    </p:spTree>
    <p:extLst>
      <p:ext uri="{BB962C8B-B14F-4D97-AF65-F5344CB8AC3E}">
        <p14:creationId xmlns:p14="http://schemas.microsoft.com/office/powerpoint/2010/main" val="3075053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Recycle Day in Scottsdale by </a:t>
            </a:r>
            <a:r>
              <a:rPr lang="en-US" dirty="0" err="1" smtClean="0"/>
              <a:t>Dru</a:t>
            </a:r>
            <a:r>
              <a:rPr lang="en-US" dirty="0" smtClean="0"/>
              <a:t> Bloomfield cc </a:t>
            </a:r>
            <a:r>
              <a:rPr lang="en-US" dirty="0" err="1" smtClean="0"/>
              <a:t>by.jpg</a:t>
            </a:r>
            <a:endParaRPr lang="en-US" dirty="0"/>
          </a:p>
        </p:txBody>
      </p:sp>
      <p:sp>
        <p:nvSpPr>
          <p:cNvPr id="4" name="Slide Number Placeholder 3"/>
          <p:cNvSpPr>
            <a:spLocks noGrp="1"/>
          </p:cNvSpPr>
          <p:nvPr>
            <p:ph type="sldNum" sz="quarter" idx="10"/>
          </p:nvPr>
        </p:nvSpPr>
        <p:spPr/>
        <p:txBody>
          <a:bodyPr/>
          <a:lstStyle/>
          <a:p>
            <a:fld id="{DB8DB074-75F1-7641-98DE-D04B9934CDF9}" type="slidenum">
              <a:rPr lang="en-US" smtClean="0"/>
              <a:t>27</a:t>
            </a:fld>
            <a:endParaRPr lang="en-US"/>
          </a:p>
        </p:txBody>
      </p:sp>
    </p:spTree>
    <p:extLst>
      <p:ext uri="{BB962C8B-B14F-4D97-AF65-F5344CB8AC3E}">
        <p14:creationId xmlns:p14="http://schemas.microsoft.com/office/powerpoint/2010/main" val="2374886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Dirty old bath from </a:t>
            </a:r>
            <a:r>
              <a:rPr lang="en-US" dirty="0" err="1" smtClean="0"/>
              <a:t>net_efekt</a:t>
            </a:r>
            <a:r>
              <a:rPr lang="en-US" dirty="0" smtClean="0"/>
              <a:t> cc by </a:t>
            </a:r>
            <a:r>
              <a:rPr lang="en-US" dirty="0" err="1" smtClean="0"/>
              <a:t>nc</a:t>
            </a:r>
            <a:r>
              <a:rPr lang="en-US" dirty="0" smtClean="0"/>
              <a:t> </a:t>
            </a:r>
            <a:r>
              <a:rPr lang="en-US" dirty="0" err="1" smtClean="0"/>
              <a:t>sa</a:t>
            </a:r>
            <a:endParaRPr lang="en-US" dirty="0"/>
          </a:p>
        </p:txBody>
      </p:sp>
      <p:sp>
        <p:nvSpPr>
          <p:cNvPr id="4" name="Slide Number Placeholder 3"/>
          <p:cNvSpPr>
            <a:spLocks noGrp="1"/>
          </p:cNvSpPr>
          <p:nvPr>
            <p:ph type="sldNum" sz="quarter" idx="10"/>
          </p:nvPr>
        </p:nvSpPr>
        <p:spPr/>
        <p:txBody>
          <a:bodyPr/>
          <a:lstStyle/>
          <a:p>
            <a:fld id="{DB8DB074-75F1-7641-98DE-D04B9934CDF9}" type="slidenum">
              <a:rPr lang="en-US" smtClean="0"/>
              <a:t>29</a:t>
            </a:fld>
            <a:endParaRPr lang="en-US"/>
          </a:p>
        </p:txBody>
      </p:sp>
    </p:spTree>
    <p:extLst>
      <p:ext uri="{BB962C8B-B14F-4D97-AF65-F5344CB8AC3E}">
        <p14:creationId xmlns:p14="http://schemas.microsoft.com/office/powerpoint/2010/main" val="23574242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smart meter is usually an electronic device that records consumption of electric energy in intervals of an hour or less and communicates that information at least daily back to the utility for monitoring and billing. Smart meters enable two-way communication between the meter and the central system.</a:t>
            </a:r>
            <a:endParaRPr lang="en-US" dirty="0"/>
          </a:p>
        </p:txBody>
      </p:sp>
      <p:sp>
        <p:nvSpPr>
          <p:cNvPr id="4" name="Slide Number Placeholder 3"/>
          <p:cNvSpPr>
            <a:spLocks noGrp="1"/>
          </p:cNvSpPr>
          <p:nvPr>
            <p:ph type="sldNum" sz="quarter" idx="10"/>
          </p:nvPr>
        </p:nvSpPr>
        <p:spPr/>
        <p:txBody>
          <a:bodyPr/>
          <a:lstStyle/>
          <a:p>
            <a:fld id="{DB8DB074-75F1-7641-98DE-D04B9934CDF9}" type="slidenum">
              <a:rPr lang="en-US" smtClean="0"/>
              <a:t>30</a:t>
            </a:fld>
            <a:endParaRPr lang="en-US"/>
          </a:p>
        </p:txBody>
      </p:sp>
    </p:spTree>
    <p:extLst>
      <p:ext uri="{BB962C8B-B14F-4D97-AF65-F5344CB8AC3E}">
        <p14:creationId xmlns:p14="http://schemas.microsoft.com/office/powerpoint/2010/main" val="13503017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Nest Labs is a home automation producer of programmable, self-learning, sensor-driven, Wi-Fi-enabled thermostats, smoke detectors, and other security systems.</a:t>
            </a:r>
            <a:endParaRPr lang="en-US" dirty="0"/>
          </a:p>
        </p:txBody>
      </p:sp>
      <p:sp>
        <p:nvSpPr>
          <p:cNvPr id="4" name="Slide Number Placeholder 3"/>
          <p:cNvSpPr>
            <a:spLocks noGrp="1"/>
          </p:cNvSpPr>
          <p:nvPr>
            <p:ph type="sldNum" sz="quarter" idx="10"/>
          </p:nvPr>
        </p:nvSpPr>
        <p:spPr/>
        <p:txBody>
          <a:bodyPr/>
          <a:lstStyle/>
          <a:p>
            <a:fld id="{DB8DB074-75F1-7641-98DE-D04B9934CDF9}" type="slidenum">
              <a:rPr lang="en-US" smtClean="0"/>
              <a:t>31</a:t>
            </a:fld>
            <a:endParaRPr lang="en-US"/>
          </a:p>
        </p:txBody>
      </p:sp>
    </p:spTree>
    <p:extLst>
      <p:ext uri="{BB962C8B-B14F-4D97-AF65-F5344CB8AC3E}">
        <p14:creationId xmlns:p14="http://schemas.microsoft.com/office/powerpoint/2010/main" val="1376372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Moira Munro &amp; Ruth Madigan (1993) Privacy in the private sphere, Housing Studies, 8:1, 29-45</a:t>
            </a:r>
            <a:endParaRPr lang="en-US" dirty="0"/>
          </a:p>
        </p:txBody>
      </p:sp>
      <p:sp>
        <p:nvSpPr>
          <p:cNvPr id="4" name="Slide Number Placeholder 3"/>
          <p:cNvSpPr>
            <a:spLocks noGrp="1"/>
          </p:cNvSpPr>
          <p:nvPr>
            <p:ph type="sldNum" sz="quarter" idx="10"/>
          </p:nvPr>
        </p:nvSpPr>
        <p:spPr/>
        <p:txBody>
          <a:bodyPr/>
          <a:lstStyle/>
          <a:p>
            <a:fld id="{DB8DB074-75F1-7641-98DE-D04B9934CDF9}" type="slidenum">
              <a:rPr lang="en-US" smtClean="0"/>
              <a:t>3</a:t>
            </a:fld>
            <a:endParaRPr lang="en-US"/>
          </a:p>
        </p:txBody>
      </p:sp>
    </p:spTree>
    <p:extLst>
      <p:ext uri="{BB962C8B-B14F-4D97-AF65-F5344CB8AC3E}">
        <p14:creationId xmlns:p14="http://schemas.microsoft.com/office/powerpoint/2010/main" val="3828830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Death of a surrealist soldier from </a:t>
            </a:r>
            <a:r>
              <a:rPr lang="en-US" dirty="0" err="1" smtClean="0"/>
              <a:t>funadium</a:t>
            </a:r>
            <a:r>
              <a:rPr lang="en-US" dirty="0" smtClean="0"/>
              <a:t> cc by </a:t>
            </a:r>
            <a:r>
              <a:rPr lang="en-US" dirty="0" err="1" smtClean="0"/>
              <a:t>nc</a:t>
            </a:r>
            <a:r>
              <a:rPr lang="en-US" dirty="0" smtClean="0"/>
              <a:t> </a:t>
            </a:r>
            <a:r>
              <a:rPr lang="en-US" dirty="0" err="1" smtClean="0"/>
              <a:t>sa</a:t>
            </a:r>
            <a:endParaRPr lang="en-US" dirty="0"/>
          </a:p>
        </p:txBody>
      </p:sp>
      <p:sp>
        <p:nvSpPr>
          <p:cNvPr id="4" name="Slide Number Placeholder 3"/>
          <p:cNvSpPr>
            <a:spLocks noGrp="1"/>
          </p:cNvSpPr>
          <p:nvPr>
            <p:ph type="sldNum" sz="quarter" idx="10"/>
          </p:nvPr>
        </p:nvSpPr>
        <p:spPr/>
        <p:txBody>
          <a:bodyPr/>
          <a:lstStyle/>
          <a:p>
            <a:fld id="{DB8DB074-75F1-7641-98DE-D04B9934CDF9}" type="slidenum">
              <a:rPr lang="en-US" smtClean="0"/>
              <a:t>34</a:t>
            </a:fld>
            <a:endParaRPr lang="en-US"/>
          </a:p>
        </p:txBody>
      </p:sp>
    </p:spTree>
    <p:extLst>
      <p:ext uri="{BB962C8B-B14F-4D97-AF65-F5344CB8AC3E}">
        <p14:creationId xmlns:p14="http://schemas.microsoft.com/office/powerpoint/2010/main" val="17117613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http://www.newrochelletalk.com/content/map-where-are-journal-news-employees-your-neighborhood</a:t>
            </a:r>
            <a:r>
              <a:rPr lang="en-US" dirty="0" smtClean="0"/>
              <a:t>  </a:t>
            </a:r>
          </a:p>
          <a:p>
            <a:r>
              <a:rPr lang="en-US" dirty="0" smtClean="0">
                <a:hlinkClick r:id="rId4"/>
              </a:rPr>
              <a:t>http://www.complex.com/tech/2012/12/local-newspaper-posts-an-interactive-map-of-gun-owners-names</a:t>
            </a:r>
            <a:r>
              <a:rPr lang="en-US" dirty="0" smtClean="0"/>
              <a:t> </a:t>
            </a:r>
          </a:p>
          <a:p>
            <a:endParaRPr lang="en-US" dirty="0"/>
          </a:p>
        </p:txBody>
      </p:sp>
      <p:sp>
        <p:nvSpPr>
          <p:cNvPr id="4" name="Slide Number Placeholder 3"/>
          <p:cNvSpPr>
            <a:spLocks noGrp="1"/>
          </p:cNvSpPr>
          <p:nvPr>
            <p:ph type="sldNum" sz="quarter" idx="10"/>
          </p:nvPr>
        </p:nvSpPr>
        <p:spPr/>
        <p:txBody>
          <a:bodyPr/>
          <a:lstStyle/>
          <a:p>
            <a:fld id="{7BED8EB2-92A7-4B44-8CD4-EC163C49CCD2}" type="slidenum">
              <a:rPr lang="en-US" smtClean="0"/>
              <a:t>37</a:t>
            </a:fld>
            <a:endParaRPr lang="en-US"/>
          </a:p>
        </p:txBody>
      </p:sp>
    </p:spTree>
    <p:extLst>
      <p:ext uri="{BB962C8B-B14F-4D97-AF65-F5344CB8AC3E}">
        <p14:creationId xmlns:p14="http://schemas.microsoft.com/office/powerpoint/2010/main" val="17609719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5939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Eyes ! (Youth from Antikythera!) by agelakis cc by nc sa</a:t>
            </a:r>
          </a:p>
        </p:txBody>
      </p:sp>
      <p:sp>
        <p:nvSpPr>
          <p:cNvPr id="5939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C3246256-68F8-2D47-9C0C-C31C30B863F8}" type="slidenum">
              <a:rPr lang="en-US" sz="1200">
                <a:ea typeface="ヒラギノ角ゴ Pro W3" charset="0"/>
                <a:cs typeface="ヒラギノ角ゴ Pro W3" charset="0"/>
              </a:rPr>
              <a:pPr eaLnBrk="1" fontAlgn="base" hangingPunct="1">
                <a:spcBef>
                  <a:spcPct val="0"/>
                </a:spcBef>
                <a:spcAft>
                  <a:spcPct val="0"/>
                </a:spcAft>
              </a:pPr>
              <a:t>38</a:t>
            </a:fld>
            <a:endParaRPr lang="en-US" sz="1200">
              <a:ea typeface="ヒラギノ角ゴ Pro W3" charset="0"/>
              <a:cs typeface="ヒラギノ角ゴ Pro W3" charset="0"/>
            </a:endParaRPr>
          </a:p>
        </p:txBody>
      </p:sp>
    </p:spTree>
    <p:extLst>
      <p:ext uri="{BB962C8B-B14F-4D97-AF65-F5344CB8AC3E}">
        <p14:creationId xmlns:p14="http://schemas.microsoft.com/office/powerpoint/2010/main" val="1691735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 by Marina </a:t>
            </a:r>
            <a:r>
              <a:rPr lang="en-US" dirty="0" err="1" smtClean="0"/>
              <a:t>Perevezentseva</a:t>
            </a:r>
            <a:r>
              <a:rPr lang="en-US" dirty="0" smtClean="0"/>
              <a:t> cc by </a:t>
            </a:r>
            <a:r>
              <a:rPr lang="en-US" dirty="0" err="1" smtClean="0"/>
              <a:t>nc</a:t>
            </a:r>
            <a:r>
              <a:rPr lang="en-US" dirty="0" smtClean="0"/>
              <a:t> </a:t>
            </a:r>
            <a:r>
              <a:rPr lang="en-US" dirty="0" err="1" smtClean="0"/>
              <a:t>nd</a:t>
            </a:r>
            <a:endParaRPr lang="en-US" dirty="0"/>
          </a:p>
        </p:txBody>
      </p:sp>
      <p:sp>
        <p:nvSpPr>
          <p:cNvPr id="4" name="Slide Number Placeholder 3"/>
          <p:cNvSpPr>
            <a:spLocks noGrp="1"/>
          </p:cNvSpPr>
          <p:nvPr>
            <p:ph type="sldNum" sz="quarter" idx="10"/>
          </p:nvPr>
        </p:nvSpPr>
        <p:spPr/>
        <p:txBody>
          <a:bodyPr/>
          <a:lstStyle/>
          <a:p>
            <a:fld id="{DB8DB074-75F1-7641-98DE-D04B9934CDF9}" type="slidenum">
              <a:rPr lang="en-US" smtClean="0"/>
              <a:t>4</a:t>
            </a:fld>
            <a:endParaRPr lang="en-US"/>
          </a:p>
        </p:txBody>
      </p:sp>
    </p:spTree>
    <p:extLst>
      <p:ext uri="{BB962C8B-B14F-4D97-AF65-F5344CB8AC3E}">
        <p14:creationId xmlns:p14="http://schemas.microsoft.com/office/powerpoint/2010/main" val="2534547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www.busyboo.com</a:t>
            </a:r>
            <a:r>
              <a:rPr lang="en-US" dirty="0" smtClean="0"/>
              <a:t>/2014/07/16/narrow-site-house-flagpole/</a:t>
            </a:r>
            <a:endParaRPr lang="en-US" dirty="0"/>
          </a:p>
        </p:txBody>
      </p:sp>
      <p:sp>
        <p:nvSpPr>
          <p:cNvPr id="4" name="Slide Number Placeholder 3"/>
          <p:cNvSpPr>
            <a:spLocks noGrp="1"/>
          </p:cNvSpPr>
          <p:nvPr>
            <p:ph type="sldNum" sz="quarter" idx="10"/>
          </p:nvPr>
        </p:nvSpPr>
        <p:spPr/>
        <p:txBody>
          <a:bodyPr/>
          <a:lstStyle/>
          <a:p>
            <a:fld id="{DB8DB074-75F1-7641-98DE-D04B9934CDF9}" type="slidenum">
              <a:rPr lang="en-US" smtClean="0"/>
              <a:t>9</a:t>
            </a:fld>
            <a:endParaRPr lang="en-US"/>
          </a:p>
        </p:txBody>
      </p:sp>
    </p:spTree>
    <p:extLst>
      <p:ext uri="{BB962C8B-B14F-4D97-AF65-F5344CB8AC3E}">
        <p14:creationId xmlns:p14="http://schemas.microsoft.com/office/powerpoint/2010/main" val="1813620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Knock or not, lock or not</a:t>
            </a:r>
          </a:p>
          <a:p>
            <a:endParaRPr lang="en-US" dirty="0" smtClean="0"/>
          </a:p>
          <a:p>
            <a:r>
              <a:rPr lang="en-US" dirty="0" smtClean="0"/>
              <a:t>What the boy did.. by </a:t>
            </a:r>
            <a:r>
              <a:rPr lang="en-US" dirty="0" err="1" smtClean="0"/>
              <a:t>shankar</a:t>
            </a:r>
            <a:r>
              <a:rPr lang="en-US" dirty="0" smtClean="0"/>
              <a:t>, shiv cc by </a:t>
            </a:r>
            <a:r>
              <a:rPr lang="en-US" dirty="0" err="1" smtClean="0"/>
              <a:t>nc</a:t>
            </a:r>
            <a:r>
              <a:rPr lang="en-US" dirty="0" smtClean="0"/>
              <a:t> </a:t>
            </a:r>
            <a:r>
              <a:rPr lang="en-US" dirty="0" err="1" smtClean="0"/>
              <a:t>sa</a:t>
            </a:r>
            <a:endParaRPr lang="en-US" dirty="0" smtClean="0"/>
          </a:p>
          <a:p>
            <a:endParaRPr lang="en-US" dirty="0"/>
          </a:p>
        </p:txBody>
      </p:sp>
      <p:sp>
        <p:nvSpPr>
          <p:cNvPr id="4" name="Slide Number Placeholder 3"/>
          <p:cNvSpPr>
            <a:spLocks noGrp="1"/>
          </p:cNvSpPr>
          <p:nvPr>
            <p:ph type="sldNum" sz="quarter" idx="10"/>
          </p:nvPr>
        </p:nvSpPr>
        <p:spPr/>
        <p:txBody>
          <a:bodyPr/>
          <a:lstStyle/>
          <a:p>
            <a:fld id="{DB8DB074-75F1-7641-98DE-D04B9934CDF9}" type="slidenum">
              <a:rPr lang="en-US" smtClean="0"/>
              <a:t>12</a:t>
            </a:fld>
            <a:endParaRPr lang="en-US"/>
          </a:p>
        </p:txBody>
      </p:sp>
    </p:spTree>
    <p:extLst>
      <p:ext uri="{BB962C8B-B14F-4D97-AF65-F5344CB8AC3E}">
        <p14:creationId xmlns:p14="http://schemas.microsoft.com/office/powerpoint/2010/main" val="3660089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Desire Path (by the steps) By </a:t>
            </a:r>
            <a:r>
              <a:rPr lang="en-US" dirty="0" err="1" smtClean="0"/>
              <a:t>LoopZilla</a:t>
            </a:r>
            <a:r>
              <a:rPr lang="en-US" dirty="0" smtClean="0"/>
              <a:t> by </a:t>
            </a:r>
            <a:r>
              <a:rPr lang="en-US" dirty="0" err="1" smtClean="0"/>
              <a:t>sa</a:t>
            </a:r>
            <a:endParaRPr lang="en-US" dirty="0"/>
          </a:p>
        </p:txBody>
      </p:sp>
      <p:sp>
        <p:nvSpPr>
          <p:cNvPr id="4" name="Slide Number Placeholder 3"/>
          <p:cNvSpPr>
            <a:spLocks noGrp="1"/>
          </p:cNvSpPr>
          <p:nvPr>
            <p:ph type="sldNum" sz="quarter" idx="10"/>
          </p:nvPr>
        </p:nvSpPr>
        <p:spPr/>
        <p:txBody>
          <a:bodyPr/>
          <a:lstStyle/>
          <a:p>
            <a:fld id="{DB8DB074-75F1-7641-98DE-D04B9934CDF9}" type="slidenum">
              <a:rPr lang="en-US" smtClean="0"/>
              <a:t>13</a:t>
            </a:fld>
            <a:endParaRPr lang="en-US"/>
          </a:p>
        </p:txBody>
      </p:sp>
    </p:spTree>
    <p:extLst>
      <p:ext uri="{BB962C8B-B14F-4D97-AF65-F5344CB8AC3E}">
        <p14:creationId xmlns:p14="http://schemas.microsoft.com/office/powerpoint/2010/main" val="4170530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Jackson , J. B. (1997b). Ghosts at the door. In H. L. Horowitz (Ed.), Landscape in sight: Looking at</a:t>
            </a:r>
          </a:p>
          <a:p>
            <a:r>
              <a:rPr lang="en-US" sz="1200" b="0" i="0" u="none" strike="noStrike" kern="1200" baseline="0" dirty="0" smtClean="0">
                <a:solidFill>
                  <a:schemeClr val="tx1"/>
                </a:solidFill>
                <a:latin typeface="+mn-lt"/>
                <a:ea typeface="+mn-ea"/>
                <a:cs typeface="+mn-cs"/>
              </a:rPr>
              <a:t>America (pp. 106–117). New Haven: Yale University Press.</a:t>
            </a:r>
            <a:endParaRPr lang="en-US" dirty="0"/>
          </a:p>
        </p:txBody>
      </p:sp>
      <p:sp>
        <p:nvSpPr>
          <p:cNvPr id="4" name="Slide Number Placeholder 3"/>
          <p:cNvSpPr>
            <a:spLocks noGrp="1"/>
          </p:cNvSpPr>
          <p:nvPr>
            <p:ph type="sldNum" sz="quarter" idx="10"/>
          </p:nvPr>
        </p:nvSpPr>
        <p:spPr/>
        <p:txBody>
          <a:bodyPr/>
          <a:lstStyle/>
          <a:p>
            <a:fld id="{DB8DB074-75F1-7641-98DE-D04B9934CDF9}" type="slidenum">
              <a:rPr lang="en-US" smtClean="0"/>
              <a:t>14</a:t>
            </a:fld>
            <a:endParaRPr lang="en-US"/>
          </a:p>
        </p:txBody>
      </p:sp>
    </p:spTree>
    <p:extLst>
      <p:ext uri="{BB962C8B-B14F-4D97-AF65-F5344CB8AC3E}">
        <p14:creationId xmlns:p14="http://schemas.microsoft.com/office/powerpoint/2010/main" val="202629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www.littlethings.com</a:t>
            </a:r>
            <a:r>
              <a:rPr lang="en-US" dirty="0" smtClean="0"/>
              <a:t>/triangle-tiny-house/</a:t>
            </a:r>
            <a:endParaRPr lang="en-US" dirty="0"/>
          </a:p>
        </p:txBody>
      </p:sp>
      <p:sp>
        <p:nvSpPr>
          <p:cNvPr id="4" name="Slide Number Placeholder 3"/>
          <p:cNvSpPr>
            <a:spLocks noGrp="1"/>
          </p:cNvSpPr>
          <p:nvPr>
            <p:ph type="sldNum" sz="quarter" idx="10"/>
          </p:nvPr>
        </p:nvSpPr>
        <p:spPr/>
        <p:txBody>
          <a:bodyPr/>
          <a:lstStyle/>
          <a:p>
            <a:fld id="{DB8DB074-75F1-7641-98DE-D04B9934CDF9}" type="slidenum">
              <a:rPr lang="en-US" smtClean="0"/>
              <a:t>16</a:t>
            </a:fld>
            <a:endParaRPr lang="en-US"/>
          </a:p>
        </p:txBody>
      </p:sp>
    </p:spTree>
    <p:extLst>
      <p:ext uri="{BB962C8B-B14F-4D97-AF65-F5344CB8AC3E}">
        <p14:creationId xmlns:p14="http://schemas.microsoft.com/office/powerpoint/2010/main" val="3144934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Jenkins, V. S. (1994). The lawn: History of an American obsession. Washington, DC: Smithsonian</a:t>
            </a:r>
            <a:endParaRPr lang="en-US" dirty="0"/>
          </a:p>
        </p:txBody>
      </p:sp>
      <p:sp>
        <p:nvSpPr>
          <p:cNvPr id="4" name="Slide Number Placeholder 3"/>
          <p:cNvSpPr>
            <a:spLocks noGrp="1"/>
          </p:cNvSpPr>
          <p:nvPr>
            <p:ph type="sldNum" sz="quarter" idx="10"/>
          </p:nvPr>
        </p:nvSpPr>
        <p:spPr/>
        <p:txBody>
          <a:bodyPr/>
          <a:lstStyle/>
          <a:p>
            <a:fld id="{DB8DB074-75F1-7641-98DE-D04B9934CDF9}" type="slidenum">
              <a:rPr lang="en-US" smtClean="0"/>
              <a:t>17</a:t>
            </a:fld>
            <a:endParaRPr lang="en-US"/>
          </a:p>
        </p:txBody>
      </p:sp>
    </p:spTree>
    <p:extLst>
      <p:ext uri="{BB962C8B-B14F-4D97-AF65-F5344CB8AC3E}">
        <p14:creationId xmlns:p14="http://schemas.microsoft.com/office/powerpoint/2010/main" val="1289202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1DC5C3-41F9-C94C-900A-4691EDA52FF1}" type="datetimeFigureOut">
              <a:rPr lang="en-US" smtClean="0"/>
              <a:t>9/12/16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7CD09D-D6C9-F941-AD06-5D6868890D9A}" type="slidenum">
              <a:rPr lang="en-US" smtClean="0"/>
              <a:t>‹#›</a:t>
            </a:fld>
            <a:endParaRPr lang="en-US"/>
          </a:p>
        </p:txBody>
      </p:sp>
    </p:spTree>
    <p:extLst>
      <p:ext uri="{BB962C8B-B14F-4D97-AF65-F5344CB8AC3E}">
        <p14:creationId xmlns:p14="http://schemas.microsoft.com/office/powerpoint/2010/main" val="2505393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1DC5C3-41F9-C94C-900A-4691EDA52FF1}" type="datetimeFigureOut">
              <a:rPr lang="en-US" smtClean="0"/>
              <a:t>9/12/16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7CD09D-D6C9-F941-AD06-5D6868890D9A}" type="slidenum">
              <a:rPr lang="en-US" smtClean="0"/>
              <a:t>‹#›</a:t>
            </a:fld>
            <a:endParaRPr lang="en-US"/>
          </a:p>
        </p:txBody>
      </p:sp>
    </p:spTree>
    <p:extLst>
      <p:ext uri="{BB962C8B-B14F-4D97-AF65-F5344CB8AC3E}">
        <p14:creationId xmlns:p14="http://schemas.microsoft.com/office/powerpoint/2010/main" val="2341903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1DC5C3-41F9-C94C-900A-4691EDA52FF1}" type="datetimeFigureOut">
              <a:rPr lang="en-US" smtClean="0"/>
              <a:t>9/12/16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7CD09D-D6C9-F941-AD06-5D6868890D9A}" type="slidenum">
              <a:rPr lang="en-US" smtClean="0"/>
              <a:t>‹#›</a:t>
            </a:fld>
            <a:endParaRPr lang="en-US"/>
          </a:p>
        </p:txBody>
      </p:sp>
    </p:spTree>
    <p:extLst>
      <p:ext uri="{BB962C8B-B14F-4D97-AF65-F5344CB8AC3E}">
        <p14:creationId xmlns:p14="http://schemas.microsoft.com/office/powerpoint/2010/main" val="2385463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1DC5C3-41F9-C94C-900A-4691EDA52FF1}" type="datetimeFigureOut">
              <a:rPr lang="en-US" smtClean="0"/>
              <a:t>9/12/16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7CD09D-D6C9-F941-AD06-5D6868890D9A}" type="slidenum">
              <a:rPr lang="en-US" smtClean="0"/>
              <a:t>‹#›</a:t>
            </a:fld>
            <a:endParaRPr lang="en-US"/>
          </a:p>
        </p:txBody>
      </p:sp>
    </p:spTree>
    <p:extLst>
      <p:ext uri="{BB962C8B-B14F-4D97-AF65-F5344CB8AC3E}">
        <p14:creationId xmlns:p14="http://schemas.microsoft.com/office/powerpoint/2010/main" val="2602840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1DC5C3-41F9-C94C-900A-4691EDA52FF1}" type="datetimeFigureOut">
              <a:rPr lang="en-US" smtClean="0"/>
              <a:t>9/12/16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7CD09D-D6C9-F941-AD06-5D6868890D9A}" type="slidenum">
              <a:rPr lang="en-US" smtClean="0"/>
              <a:t>‹#›</a:t>
            </a:fld>
            <a:endParaRPr lang="en-US"/>
          </a:p>
        </p:txBody>
      </p:sp>
    </p:spTree>
    <p:extLst>
      <p:ext uri="{BB962C8B-B14F-4D97-AF65-F5344CB8AC3E}">
        <p14:creationId xmlns:p14="http://schemas.microsoft.com/office/powerpoint/2010/main" val="2534765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41DC5C3-41F9-C94C-900A-4691EDA52FF1}" type="datetimeFigureOut">
              <a:rPr lang="en-US" smtClean="0"/>
              <a:t>9/12/16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7CD09D-D6C9-F941-AD06-5D6868890D9A}" type="slidenum">
              <a:rPr lang="en-US" smtClean="0"/>
              <a:t>‹#›</a:t>
            </a:fld>
            <a:endParaRPr lang="en-US"/>
          </a:p>
        </p:txBody>
      </p:sp>
    </p:spTree>
    <p:extLst>
      <p:ext uri="{BB962C8B-B14F-4D97-AF65-F5344CB8AC3E}">
        <p14:creationId xmlns:p14="http://schemas.microsoft.com/office/powerpoint/2010/main" val="670079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1DC5C3-41F9-C94C-900A-4691EDA52FF1}" type="datetimeFigureOut">
              <a:rPr lang="en-US" smtClean="0"/>
              <a:t>9/12/16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7CD09D-D6C9-F941-AD06-5D6868890D9A}" type="slidenum">
              <a:rPr lang="en-US" smtClean="0"/>
              <a:t>‹#›</a:t>
            </a:fld>
            <a:endParaRPr lang="en-US"/>
          </a:p>
        </p:txBody>
      </p:sp>
    </p:spTree>
    <p:extLst>
      <p:ext uri="{BB962C8B-B14F-4D97-AF65-F5344CB8AC3E}">
        <p14:creationId xmlns:p14="http://schemas.microsoft.com/office/powerpoint/2010/main" val="4261598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1DC5C3-41F9-C94C-900A-4691EDA52FF1}" type="datetimeFigureOut">
              <a:rPr lang="en-US" smtClean="0"/>
              <a:t>9/12/16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7CD09D-D6C9-F941-AD06-5D6868890D9A}" type="slidenum">
              <a:rPr lang="en-US" smtClean="0"/>
              <a:t>‹#›</a:t>
            </a:fld>
            <a:endParaRPr lang="en-US"/>
          </a:p>
        </p:txBody>
      </p:sp>
    </p:spTree>
    <p:extLst>
      <p:ext uri="{BB962C8B-B14F-4D97-AF65-F5344CB8AC3E}">
        <p14:creationId xmlns:p14="http://schemas.microsoft.com/office/powerpoint/2010/main" val="739335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1DC5C3-41F9-C94C-900A-4691EDA52FF1}" type="datetimeFigureOut">
              <a:rPr lang="en-US" smtClean="0"/>
              <a:t>9/12/16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7CD09D-D6C9-F941-AD06-5D6868890D9A}" type="slidenum">
              <a:rPr lang="en-US" smtClean="0"/>
              <a:t>‹#›</a:t>
            </a:fld>
            <a:endParaRPr lang="en-US"/>
          </a:p>
        </p:txBody>
      </p:sp>
    </p:spTree>
    <p:extLst>
      <p:ext uri="{BB962C8B-B14F-4D97-AF65-F5344CB8AC3E}">
        <p14:creationId xmlns:p14="http://schemas.microsoft.com/office/powerpoint/2010/main" val="316973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1DC5C3-41F9-C94C-900A-4691EDA52FF1}" type="datetimeFigureOut">
              <a:rPr lang="en-US" smtClean="0"/>
              <a:t>9/12/16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7CD09D-D6C9-F941-AD06-5D6868890D9A}" type="slidenum">
              <a:rPr lang="en-US" smtClean="0"/>
              <a:t>‹#›</a:t>
            </a:fld>
            <a:endParaRPr lang="en-US"/>
          </a:p>
        </p:txBody>
      </p:sp>
    </p:spTree>
    <p:extLst>
      <p:ext uri="{BB962C8B-B14F-4D97-AF65-F5344CB8AC3E}">
        <p14:creationId xmlns:p14="http://schemas.microsoft.com/office/powerpoint/2010/main" val="75475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1DC5C3-41F9-C94C-900A-4691EDA52FF1}" type="datetimeFigureOut">
              <a:rPr lang="en-US" smtClean="0"/>
              <a:t>9/12/16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7CD09D-D6C9-F941-AD06-5D6868890D9A}" type="slidenum">
              <a:rPr lang="en-US" smtClean="0"/>
              <a:t>‹#›</a:t>
            </a:fld>
            <a:endParaRPr lang="en-US"/>
          </a:p>
        </p:txBody>
      </p:sp>
    </p:spTree>
    <p:extLst>
      <p:ext uri="{BB962C8B-B14F-4D97-AF65-F5344CB8AC3E}">
        <p14:creationId xmlns:p14="http://schemas.microsoft.com/office/powerpoint/2010/main" val="261806020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1DC5C3-41F9-C94C-900A-4691EDA52FF1}" type="datetimeFigureOut">
              <a:rPr lang="en-US" smtClean="0"/>
              <a:t>9/12/16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7CD09D-D6C9-F941-AD06-5D6868890D9A}" type="slidenum">
              <a:rPr lang="en-US" smtClean="0"/>
              <a:t>‹#›</a:t>
            </a:fld>
            <a:endParaRPr lang="en-US"/>
          </a:p>
        </p:txBody>
      </p:sp>
    </p:spTree>
    <p:extLst>
      <p:ext uri="{BB962C8B-B14F-4D97-AF65-F5344CB8AC3E}">
        <p14:creationId xmlns:p14="http://schemas.microsoft.com/office/powerpoint/2010/main" val="18973559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0.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7.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8.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2.jpeg"/></Relationships>
</file>

<file path=ppt/slides/_rels/slide39.xml.rels><?xml version="1.0" encoding="UTF-8" standalone="yes"?>
<Relationships xmlns="http://schemas.openxmlformats.org/package/2006/relationships"><Relationship Id="rId3" Type="http://schemas.openxmlformats.org/officeDocument/2006/relationships/hyperlink" Target="http://www.techrisk.se" TargetMode="External"/><Relationship Id="rId4" Type="http://schemas.openxmlformats.org/officeDocument/2006/relationships/hyperlink" Target="http://www.klangable.com" TargetMode="External"/><Relationship Id="rId5" Type="http://schemas.openxmlformats.org/officeDocument/2006/relationships/hyperlink" Target="http://www.flickr.com" TargetMode="External"/><Relationship Id="rId6" Type="http://schemas.openxmlformats.org/officeDocument/2006/relationships/hyperlink" Target="http://creativecommons.org/licenses/by-nc-sa/2.5/se/" TargetMode="External"/><Relationship Id="rId7" Type="http://schemas.openxmlformats.org/officeDocument/2006/relationships/hyperlink" Target="http://www.slideshare.net/klang" TargetMode="External"/><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allpaper from Nod Young cc by nc s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343240" cy="6858000"/>
          </a:xfrm>
          <a:prstGeom prst="rect">
            <a:avLst/>
          </a:prstGeom>
        </p:spPr>
      </p:pic>
      <p:sp>
        <p:nvSpPr>
          <p:cNvPr id="4" name="Title 3"/>
          <p:cNvSpPr>
            <a:spLocks noGrp="1"/>
          </p:cNvSpPr>
          <p:nvPr>
            <p:ph type="title"/>
          </p:nvPr>
        </p:nvSpPr>
        <p:spPr/>
        <p:txBody>
          <a:bodyPr/>
          <a:lstStyle/>
          <a:p>
            <a:pPr algn="r"/>
            <a:r>
              <a:rPr lang="en-US" cap="small" smtClean="0"/>
              <a:t>The Home &amp; Privacy</a:t>
            </a:r>
            <a:endParaRPr lang="en-US" cap="small" dirty="0"/>
          </a:p>
        </p:txBody>
      </p:sp>
      <p:sp>
        <p:nvSpPr>
          <p:cNvPr id="5" name="Text Placeholder 4"/>
          <p:cNvSpPr>
            <a:spLocks noGrp="1"/>
          </p:cNvSpPr>
          <p:nvPr>
            <p:ph type="body" idx="1"/>
          </p:nvPr>
        </p:nvSpPr>
        <p:spPr>
          <a:xfrm>
            <a:off x="722313" y="4406900"/>
            <a:ext cx="7772400" cy="1500187"/>
          </a:xfrm>
        </p:spPr>
        <p:txBody>
          <a:bodyPr/>
          <a:lstStyle/>
          <a:p>
            <a:pPr algn="r"/>
            <a:r>
              <a:rPr lang="en-US" dirty="0" smtClean="0">
                <a:solidFill>
                  <a:schemeClr val="tx1"/>
                </a:solidFill>
              </a:rPr>
              <a:t>Mathias Klang	</a:t>
            </a:r>
          </a:p>
          <a:p>
            <a:pPr algn="r"/>
            <a:r>
              <a:rPr lang="en-US" dirty="0" smtClean="0">
                <a:solidFill>
                  <a:schemeClr val="tx1"/>
                </a:solidFill>
              </a:rPr>
              <a:t>@</a:t>
            </a:r>
            <a:r>
              <a:rPr lang="en-US" dirty="0" err="1" smtClean="0">
                <a:solidFill>
                  <a:schemeClr val="tx1"/>
                </a:solidFill>
              </a:rPr>
              <a:t>klangable</a:t>
            </a:r>
            <a:r>
              <a:rPr lang="en-US" dirty="0" smtClean="0">
                <a:solidFill>
                  <a:schemeClr val="tx1"/>
                </a:solidFill>
              </a:rPr>
              <a:t>	    </a:t>
            </a:r>
            <a:r>
              <a:rPr lang="en-US" dirty="0" err="1" smtClean="0">
                <a:solidFill>
                  <a:schemeClr val="tx1"/>
                </a:solidFill>
              </a:rPr>
              <a:t>klang@umb.edu</a:t>
            </a:r>
            <a:endParaRPr lang="en-US" dirty="0">
              <a:solidFill>
                <a:schemeClr val="tx1"/>
              </a:solidFill>
            </a:endParaRPr>
          </a:p>
        </p:txBody>
      </p:sp>
    </p:spTree>
    <p:extLst>
      <p:ext uri="{BB962C8B-B14F-4D97-AF65-F5344CB8AC3E}">
        <p14:creationId xmlns:p14="http://schemas.microsoft.com/office/powerpoint/2010/main" val="16616886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722313" y="4656037"/>
            <a:ext cx="7772400" cy="1500187"/>
          </a:xfrm>
        </p:spPr>
        <p:txBody>
          <a:bodyPr/>
          <a:lstStyle/>
          <a:p>
            <a:r>
              <a:rPr lang="en-US" dirty="0" smtClean="0"/>
              <a:t>John Archer (2005) Architecture and Suburbia: From English Villa to American Dream House, 1690-2000</a:t>
            </a:r>
            <a:endParaRPr lang="en-US" dirty="0"/>
          </a:p>
        </p:txBody>
      </p:sp>
      <p:pic>
        <p:nvPicPr>
          <p:cNvPr id="4" name="Picture 3" descr="corridor.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313" y="963076"/>
            <a:ext cx="7404100" cy="3975100"/>
          </a:xfrm>
          <a:prstGeom prst="rect">
            <a:avLst/>
          </a:prstGeom>
        </p:spPr>
      </p:pic>
    </p:spTree>
    <p:extLst>
      <p:ext uri="{BB962C8B-B14F-4D97-AF65-F5344CB8AC3E}">
        <p14:creationId xmlns:p14="http://schemas.microsoft.com/office/powerpoint/2010/main" val="39806323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817" y="5275083"/>
            <a:ext cx="7772400" cy="1362075"/>
          </a:xfrm>
        </p:spPr>
        <p:txBody>
          <a:bodyPr/>
          <a:lstStyle/>
          <a:p>
            <a:r>
              <a:rPr lang="en-US" cap="small" dirty="0" smtClean="0"/>
              <a:t>Sociotechnical American Dream</a:t>
            </a:r>
            <a:endParaRPr lang="en-US" cap="small" dirty="0"/>
          </a:p>
        </p:txBody>
      </p:sp>
      <p:sp>
        <p:nvSpPr>
          <p:cNvPr id="3" name="Text Placeholder 2"/>
          <p:cNvSpPr>
            <a:spLocks noGrp="1"/>
          </p:cNvSpPr>
          <p:nvPr>
            <p:ph type="body" idx="1"/>
          </p:nvPr>
        </p:nvSpPr>
        <p:spPr>
          <a:xfrm>
            <a:off x="226946" y="336907"/>
            <a:ext cx="4124250" cy="4990008"/>
          </a:xfrm>
        </p:spPr>
        <p:txBody>
          <a:bodyPr>
            <a:normAutofit fontScale="92500" lnSpcReduction="10000"/>
          </a:bodyPr>
          <a:lstStyle/>
          <a:p>
            <a:r>
              <a:rPr lang="en-US" dirty="0" smtClean="0"/>
              <a:t>The 1950s issues mirrored important developments in the broader social climate. In 1949, the planned community of Levittown was built on Long Island. Levittown was a sea of identical, tiny Cape Cod houses, each a self-contained world made for a breadwinner and his wife and children. They were populated by returning veterans and stay-at-home wives. Each had a white picket fence, lawn, washing machine, and built-in TV. This isolated new suburb had no services and no public transportation. Nonetheless, the Levittown house became a ‘‘symbol of the dream of upward mobility and homeownership’’ (Lang 2007)</a:t>
            </a:r>
            <a:endParaRPr lang="en-US" dirty="0"/>
          </a:p>
        </p:txBody>
      </p:sp>
      <p:pic>
        <p:nvPicPr>
          <p:cNvPr id="4" name="Picture 3"/>
          <p:cNvPicPr>
            <a:picLocks noChangeAspect="1"/>
          </p:cNvPicPr>
          <p:nvPr/>
        </p:nvPicPr>
        <p:blipFill>
          <a:blip r:embed="rId2"/>
          <a:stretch>
            <a:fillRect/>
          </a:stretch>
        </p:blipFill>
        <p:spPr>
          <a:xfrm>
            <a:off x="4351196" y="285075"/>
            <a:ext cx="4600987" cy="3420067"/>
          </a:xfrm>
          <a:prstGeom prst="rect">
            <a:avLst/>
          </a:prstGeom>
        </p:spPr>
      </p:pic>
    </p:spTree>
    <p:extLst>
      <p:ext uri="{BB962C8B-B14F-4D97-AF65-F5344CB8AC3E}">
        <p14:creationId xmlns:p14="http://schemas.microsoft.com/office/powerpoint/2010/main" val="3692448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at the boy did.. by shankar, shiv cc by nc s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56959" cy="6858000"/>
          </a:xfrm>
          <a:prstGeom prst="rect">
            <a:avLst/>
          </a:prstGeom>
        </p:spPr>
      </p:pic>
      <p:sp>
        <p:nvSpPr>
          <p:cNvPr id="2" name="Title 1"/>
          <p:cNvSpPr>
            <a:spLocks noGrp="1"/>
          </p:cNvSpPr>
          <p:nvPr>
            <p:ph type="title"/>
          </p:nvPr>
        </p:nvSpPr>
        <p:spPr>
          <a:xfrm>
            <a:off x="722313" y="4782681"/>
            <a:ext cx="7772400" cy="1362075"/>
          </a:xfrm>
        </p:spPr>
        <p:txBody>
          <a:bodyPr>
            <a:normAutofit/>
          </a:bodyPr>
          <a:lstStyle/>
          <a:p>
            <a:pPr algn="r"/>
            <a:r>
              <a:rPr lang="en-US" cap="small" dirty="0" smtClean="0"/>
              <a:t>Westin (1970)</a:t>
            </a:r>
            <a:endParaRPr lang="en-US" cap="small" dirty="0"/>
          </a:p>
        </p:txBody>
      </p:sp>
      <p:sp>
        <p:nvSpPr>
          <p:cNvPr id="3" name="Text Placeholder 2"/>
          <p:cNvSpPr>
            <a:spLocks noGrp="1"/>
          </p:cNvSpPr>
          <p:nvPr>
            <p:ph type="body" idx="1"/>
          </p:nvPr>
        </p:nvSpPr>
        <p:spPr>
          <a:xfrm>
            <a:off x="722313" y="3282494"/>
            <a:ext cx="7772400" cy="1500187"/>
          </a:xfrm>
        </p:spPr>
        <p:txBody>
          <a:bodyPr/>
          <a:lstStyle/>
          <a:p>
            <a:r>
              <a:rPr lang="en-US" dirty="0" smtClean="0">
                <a:solidFill>
                  <a:schemeClr val="tx1"/>
                </a:solidFill>
              </a:rPr>
              <a:t>Even in societies in which people freely pass in and out of each other’s dwellings, conventions exist that circumscribe the behavior of both visitors and residents </a:t>
            </a:r>
            <a:endParaRPr lang="en-US" dirty="0">
              <a:solidFill>
                <a:schemeClr val="tx1"/>
              </a:solidFill>
            </a:endParaRPr>
          </a:p>
        </p:txBody>
      </p:sp>
    </p:spTree>
    <p:extLst>
      <p:ext uri="{BB962C8B-B14F-4D97-AF65-F5344CB8AC3E}">
        <p14:creationId xmlns:p14="http://schemas.microsoft.com/office/powerpoint/2010/main" val="31525366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esire Path (by the steps) By LoopZilla by s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22313" y="4769723"/>
            <a:ext cx="7772400" cy="1362075"/>
          </a:xfrm>
        </p:spPr>
        <p:txBody>
          <a:bodyPr/>
          <a:lstStyle/>
          <a:p>
            <a:pPr algn="r"/>
            <a:r>
              <a:rPr lang="en-US" cap="small" dirty="0" smtClean="0"/>
              <a:t>Desire paths and </a:t>
            </a:r>
            <a:br>
              <a:rPr lang="en-US" cap="small" dirty="0" smtClean="0"/>
            </a:br>
            <a:r>
              <a:rPr lang="en-US" cap="small" dirty="0" smtClean="0"/>
              <a:t>Regulation</a:t>
            </a:r>
            <a:endParaRPr lang="en-US" cap="small" dirty="0"/>
          </a:p>
        </p:txBody>
      </p:sp>
      <p:sp>
        <p:nvSpPr>
          <p:cNvPr id="3" name="Text Placeholder 2"/>
          <p:cNvSpPr>
            <a:spLocks noGrp="1"/>
          </p:cNvSpPr>
          <p:nvPr>
            <p:ph type="body" idx="1"/>
          </p:nvPr>
        </p:nvSpPr>
        <p:spPr>
          <a:xfrm>
            <a:off x="787106" y="5015925"/>
            <a:ext cx="7772400" cy="1500187"/>
          </a:xfrm>
        </p:spPr>
        <p:txBody>
          <a:bodyPr/>
          <a:lstStyle/>
          <a:p>
            <a:pPr algn="r"/>
            <a:r>
              <a:rPr lang="en-US" dirty="0" smtClean="0">
                <a:solidFill>
                  <a:schemeClr val="tx1"/>
                </a:solidFill>
              </a:rPr>
              <a:t>When is it ok to cross neighbors yard?</a:t>
            </a:r>
            <a:endParaRPr lang="en-US" dirty="0">
              <a:solidFill>
                <a:schemeClr val="tx1"/>
              </a:solidFill>
            </a:endParaRPr>
          </a:p>
        </p:txBody>
      </p:sp>
    </p:spTree>
    <p:extLst>
      <p:ext uri="{BB962C8B-B14F-4D97-AF65-F5344CB8AC3E}">
        <p14:creationId xmlns:p14="http://schemas.microsoft.com/office/powerpoint/2010/main" val="12377132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5975673"/>
            <a:ext cx="7772400" cy="1362075"/>
          </a:xfrm>
        </p:spPr>
        <p:txBody>
          <a:bodyPr/>
          <a:lstStyle/>
          <a:p>
            <a:pPr algn="r"/>
            <a:r>
              <a:rPr lang="en-US" cap="small" dirty="0" smtClean="0"/>
              <a:t>Jackson, 1997</a:t>
            </a:r>
            <a:endParaRPr lang="en-US" cap="small" dirty="0"/>
          </a:p>
        </p:txBody>
      </p:sp>
      <p:sp>
        <p:nvSpPr>
          <p:cNvPr id="3" name="Text Placeholder 2"/>
          <p:cNvSpPr>
            <a:spLocks noGrp="1"/>
          </p:cNvSpPr>
          <p:nvPr>
            <p:ph type="body" idx="1"/>
          </p:nvPr>
        </p:nvSpPr>
        <p:spPr>
          <a:xfrm>
            <a:off x="722313" y="4585749"/>
            <a:ext cx="7772400" cy="1500187"/>
          </a:xfrm>
        </p:spPr>
        <p:txBody>
          <a:bodyPr>
            <a:normAutofit/>
          </a:bodyPr>
          <a:lstStyle/>
          <a:p>
            <a:r>
              <a:rPr lang="en-US" dirty="0" smtClean="0"/>
              <a:t>‘‘By common consent, the appearance of a front yard, its neatness and luxuriance, is an index of the taste and enterprise of the family...Weeds and dead limbs are a disgrace, and the man who rakes and waters and clips after work is usually held to be a good citizen’’.</a:t>
            </a:r>
            <a:endParaRPr lang="en-US" dirty="0"/>
          </a:p>
        </p:txBody>
      </p:sp>
      <p:pic>
        <p:nvPicPr>
          <p:cNvPr id="4" name="Picture 3" descr="dorcheste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4701215"/>
          </a:xfrm>
          <a:prstGeom prst="rect">
            <a:avLst/>
          </a:prstGeom>
        </p:spPr>
      </p:pic>
    </p:spTree>
    <p:extLst>
      <p:ext uri="{BB962C8B-B14F-4D97-AF65-F5344CB8AC3E}">
        <p14:creationId xmlns:p14="http://schemas.microsoft.com/office/powerpoint/2010/main" val="1833601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1375808" y="0"/>
            <a:ext cx="6062500" cy="6910222"/>
          </a:xfrm>
          <a:prstGeom prst="rect">
            <a:avLst/>
          </a:prstGeom>
        </p:spPr>
      </p:pic>
    </p:spTree>
    <p:extLst>
      <p:ext uri="{BB962C8B-B14F-4D97-AF65-F5344CB8AC3E}">
        <p14:creationId xmlns:p14="http://schemas.microsoft.com/office/powerpoint/2010/main" val="4265135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699730"/>
            <a:ext cx="9143999" cy="7876272"/>
          </a:xfrm>
          <a:prstGeom prst="rect">
            <a:avLst/>
          </a:prstGeom>
        </p:spPr>
      </p:pic>
      <p:sp>
        <p:nvSpPr>
          <p:cNvPr id="2" name="Title 1"/>
          <p:cNvSpPr>
            <a:spLocks noGrp="1"/>
          </p:cNvSpPr>
          <p:nvPr>
            <p:ph type="title"/>
          </p:nvPr>
        </p:nvSpPr>
        <p:spPr>
          <a:xfrm>
            <a:off x="1059240" y="5814467"/>
            <a:ext cx="7772400" cy="1362075"/>
          </a:xfrm>
        </p:spPr>
        <p:txBody>
          <a:bodyPr/>
          <a:lstStyle/>
          <a:p>
            <a:pPr algn="r"/>
            <a:r>
              <a:rPr lang="en-US" dirty="0" smtClean="0"/>
              <a:t>No yard house</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63773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t>Jenkins, 1994, </a:t>
            </a:r>
            <a:endParaRPr lang="en-US" dirty="0"/>
          </a:p>
        </p:txBody>
      </p:sp>
      <p:sp>
        <p:nvSpPr>
          <p:cNvPr id="3" name="Text Placeholder 2"/>
          <p:cNvSpPr>
            <a:spLocks noGrp="1"/>
          </p:cNvSpPr>
          <p:nvPr>
            <p:ph type="body" idx="1"/>
          </p:nvPr>
        </p:nvSpPr>
        <p:spPr>
          <a:xfrm>
            <a:off x="722313" y="1231006"/>
            <a:ext cx="7772400" cy="3175895"/>
          </a:xfrm>
        </p:spPr>
        <p:txBody>
          <a:bodyPr>
            <a:normAutofit/>
          </a:bodyPr>
          <a:lstStyle/>
          <a:p>
            <a:r>
              <a:rPr lang="en-US" dirty="0" smtClean="0">
                <a:solidFill>
                  <a:schemeClr val="bg1"/>
                </a:solidFill>
              </a:rPr>
              <a:t>Veblen (1899) characterized lawns as a classic form of conspicuous consumption. An occasional deer looked good on an otherwise empty lawn because it meant owners could afford an expanse of useless, decorative grass. Since live deer could not be assured, some of the earliest lawn ornaments such as cast-iron stags were developed in this era.</a:t>
            </a:r>
            <a:endParaRPr lang="en-US" dirty="0">
              <a:solidFill>
                <a:schemeClr val="bg1"/>
              </a:solidFill>
            </a:endParaRPr>
          </a:p>
        </p:txBody>
      </p:sp>
    </p:spTree>
    <p:extLst>
      <p:ext uri="{BB962C8B-B14F-4D97-AF65-F5344CB8AC3E}">
        <p14:creationId xmlns:p14="http://schemas.microsoft.com/office/powerpoint/2010/main" val="2061932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a:stretch>
            <a:fillRect/>
          </a:stretch>
        </p:blipFill>
        <p:spPr>
          <a:xfrm>
            <a:off x="5141893" y="17087"/>
            <a:ext cx="4002107" cy="3285063"/>
          </a:xfrm>
          <a:prstGeom prst="rect">
            <a:avLst/>
          </a:prstGeom>
        </p:spPr>
      </p:pic>
      <p:pic>
        <p:nvPicPr>
          <p:cNvPr id="5" name="Picture 4"/>
          <p:cNvPicPr>
            <a:picLocks noChangeAspect="1"/>
          </p:cNvPicPr>
          <p:nvPr/>
        </p:nvPicPr>
        <p:blipFill>
          <a:blip r:embed="rId4"/>
          <a:stretch>
            <a:fillRect/>
          </a:stretch>
        </p:blipFill>
        <p:spPr>
          <a:xfrm>
            <a:off x="0" y="0"/>
            <a:ext cx="5141893" cy="6858000"/>
          </a:xfrm>
          <a:prstGeom prst="rect">
            <a:avLst/>
          </a:prstGeom>
        </p:spPr>
      </p:pic>
      <p:pic>
        <p:nvPicPr>
          <p:cNvPr id="6" name="Picture 5"/>
          <p:cNvPicPr>
            <a:picLocks noChangeAspect="1"/>
          </p:cNvPicPr>
          <p:nvPr/>
        </p:nvPicPr>
        <p:blipFill>
          <a:blip r:embed="rId5"/>
          <a:stretch>
            <a:fillRect/>
          </a:stretch>
        </p:blipFill>
        <p:spPr>
          <a:xfrm>
            <a:off x="5613310" y="3263900"/>
            <a:ext cx="2997200" cy="3594100"/>
          </a:xfrm>
          <a:prstGeom prst="rect">
            <a:avLst/>
          </a:prstGeom>
        </p:spPr>
      </p:pic>
    </p:spTree>
    <p:extLst>
      <p:ext uri="{BB962C8B-B14F-4D97-AF65-F5344CB8AC3E}">
        <p14:creationId xmlns:p14="http://schemas.microsoft.com/office/powerpoint/2010/main" val="768274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rst snow chapell by flickrolf cc by nc s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8" cy="6858000"/>
          </a:xfrm>
          <a:prstGeom prst="rect">
            <a:avLst/>
          </a:prstGeom>
        </p:spPr>
      </p:pic>
      <p:sp>
        <p:nvSpPr>
          <p:cNvPr id="2" name="Title 1"/>
          <p:cNvSpPr>
            <a:spLocks noGrp="1"/>
          </p:cNvSpPr>
          <p:nvPr>
            <p:ph type="title"/>
          </p:nvPr>
        </p:nvSpPr>
        <p:spPr/>
        <p:txBody>
          <a:bodyPr/>
          <a:lstStyle/>
          <a:p>
            <a:r>
              <a:rPr lang="en-US" cap="small" dirty="0" smtClean="0"/>
              <a:t>Boundaries: the door</a:t>
            </a:r>
            <a:endParaRPr lang="en-US" cap="small" dirty="0"/>
          </a:p>
        </p:txBody>
      </p:sp>
      <p:sp>
        <p:nvSpPr>
          <p:cNvPr id="3" name="Text Placeholder 2"/>
          <p:cNvSpPr>
            <a:spLocks noGrp="1"/>
          </p:cNvSpPr>
          <p:nvPr>
            <p:ph type="body" idx="1"/>
          </p:nvPr>
        </p:nvSpPr>
        <p:spPr>
          <a:xfrm>
            <a:off x="842317" y="945931"/>
            <a:ext cx="6323858" cy="2725447"/>
          </a:xfrm>
        </p:spPr>
        <p:txBody>
          <a:bodyPr>
            <a:normAutofit/>
          </a:bodyPr>
          <a:lstStyle/>
          <a:p>
            <a:r>
              <a:rPr lang="en-US" dirty="0" smtClean="0">
                <a:solidFill>
                  <a:schemeClr val="bg1"/>
                </a:solidFill>
              </a:rPr>
              <a:t>I begin with the object that </a:t>
            </a:r>
            <a:r>
              <a:rPr lang="en-US" dirty="0" err="1" smtClean="0">
                <a:solidFill>
                  <a:schemeClr val="bg1"/>
                </a:solidFill>
              </a:rPr>
              <a:t>Simmel</a:t>
            </a:r>
            <a:r>
              <a:rPr lang="en-US" dirty="0" smtClean="0">
                <a:solidFill>
                  <a:schemeClr val="bg1"/>
                </a:solidFill>
              </a:rPr>
              <a:t> (1997, 170–73) has identified as “the image of the boundary point,” by which “the bounded and the </a:t>
            </a:r>
            <a:r>
              <a:rPr lang="en-US" dirty="0" err="1" smtClean="0">
                <a:solidFill>
                  <a:schemeClr val="bg1"/>
                </a:solidFill>
              </a:rPr>
              <a:t>boundaryless</a:t>
            </a:r>
            <a:r>
              <a:rPr lang="en-US" dirty="0">
                <a:solidFill>
                  <a:schemeClr val="bg1"/>
                </a:solidFill>
              </a:rPr>
              <a:t> </a:t>
            </a:r>
            <a:r>
              <a:rPr lang="en-US" dirty="0" smtClean="0">
                <a:solidFill>
                  <a:schemeClr val="bg1"/>
                </a:solidFill>
              </a:rPr>
              <a:t>adjoin one another, not in the dead geometric form of a mere separating wall, but rather as the possibility of a permanent interchange.” Enter, the door. Or not</a:t>
            </a:r>
            <a:endParaRPr lang="en-US" dirty="0">
              <a:solidFill>
                <a:schemeClr val="bg1"/>
              </a:solidFill>
            </a:endParaRPr>
          </a:p>
        </p:txBody>
      </p:sp>
      <p:sp>
        <p:nvSpPr>
          <p:cNvPr id="4" name="Rectangle 3"/>
          <p:cNvSpPr/>
          <p:nvPr/>
        </p:nvSpPr>
        <p:spPr>
          <a:xfrm>
            <a:off x="362725" y="5808345"/>
            <a:ext cx="4582767" cy="369332"/>
          </a:xfrm>
          <a:prstGeom prst="rect">
            <a:avLst/>
          </a:prstGeom>
        </p:spPr>
        <p:txBody>
          <a:bodyPr wrap="none">
            <a:spAutoFit/>
          </a:bodyPr>
          <a:lstStyle/>
          <a:p>
            <a:r>
              <a:rPr lang="en-US" dirty="0" err="1" smtClean="0">
                <a:solidFill>
                  <a:schemeClr val="bg1"/>
                </a:solidFill>
              </a:rPr>
              <a:t>Christena</a:t>
            </a:r>
            <a:r>
              <a:rPr lang="en-US" dirty="0" smtClean="0">
                <a:solidFill>
                  <a:schemeClr val="bg1"/>
                </a:solidFill>
              </a:rPr>
              <a:t> </a:t>
            </a:r>
            <a:r>
              <a:rPr lang="en-US" dirty="0" err="1" smtClean="0">
                <a:solidFill>
                  <a:schemeClr val="bg1"/>
                </a:solidFill>
              </a:rPr>
              <a:t>Nippert-Eng</a:t>
            </a:r>
            <a:r>
              <a:rPr lang="en-US" dirty="0" smtClean="0">
                <a:solidFill>
                  <a:schemeClr val="bg1"/>
                </a:solidFill>
              </a:rPr>
              <a:t> Islands of Privacy (2010)</a:t>
            </a:r>
            <a:endParaRPr lang="en-US" dirty="0">
              <a:solidFill>
                <a:schemeClr val="bg1"/>
              </a:solidFill>
            </a:endParaRPr>
          </a:p>
        </p:txBody>
      </p:sp>
    </p:spTree>
    <p:extLst>
      <p:ext uri="{BB962C8B-B14F-4D97-AF65-F5344CB8AC3E}">
        <p14:creationId xmlns:p14="http://schemas.microsoft.com/office/powerpoint/2010/main" val="2967201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small" dirty="0" smtClean="0"/>
              <a:t>“A mans home is his castle”</a:t>
            </a:r>
            <a:endParaRPr lang="en-US" cap="small" dirty="0"/>
          </a:p>
        </p:txBody>
      </p:sp>
      <p:sp>
        <p:nvSpPr>
          <p:cNvPr id="3" name="Text Placeholder 2"/>
          <p:cNvSpPr>
            <a:spLocks noGrp="1"/>
          </p:cNvSpPr>
          <p:nvPr>
            <p:ph type="body" idx="1"/>
          </p:nvPr>
        </p:nvSpPr>
        <p:spPr>
          <a:xfrm>
            <a:off x="722313" y="1412419"/>
            <a:ext cx="7772400" cy="2994482"/>
          </a:xfrm>
        </p:spPr>
        <p:txBody>
          <a:bodyPr>
            <a:normAutofit/>
          </a:bodyPr>
          <a:lstStyle/>
          <a:p>
            <a:r>
              <a:rPr lang="en-US" dirty="0" smtClean="0"/>
              <a:t>William Pitt (1776) “The poorest man may in his cottage bid defiance to all the forces of the Crown. It may be frail—its roof may shake—the wind may blow through it—the storm may enter—the rain may enter—but the King of England cannot enter!” Indeed, the law even recognizes a certain zone of privacy around the home that we can reasonably expect to reserve for ourselves. That space, along with our house, is protected by the Fourth Amendment. Under the law, this area is known as the “curtilage.” To most of us, it is known as our yard.</a:t>
            </a:r>
            <a:endParaRPr lang="en-US" dirty="0"/>
          </a:p>
        </p:txBody>
      </p:sp>
    </p:spTree>
    <p:extLst>
      <p:ext uri="{BB962C8B-B14F-4D97-AF65-F5344CB8AC3E}">
        <p14:creationId xmlns:p14="http://schemas.microsoft.com/office/powerpoint/2010/main" val="13235083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5087937"/>
            <a:ext cx="7772400" cy="1362075"/>
          </a:xfrm>
        </p:spPr>
        <p:txBody>
          <a:bodyPr/>
          <a:lstStyle/>
          <a:p>
            <a:r>
              <a:rPr lang="en-US" cap="small" dirty="0" err="1" smtClean="0"/>
              <a:t>Latour</a:t>
            </a:r>
            <a:r>
              <a:rPr lang="en-US" cap="small" dirty="0" smtClean="0"/>
              <a:t> - Doors</a:t>
            </a:r>
            <a:endParaRPr lang="en-US" cap="small" dirty="0"/>
          </a:p>
        </p:txBody>
      </p:sp>
      <p:sp>
        <p:nvSpPr>
          <p:cNvPr id="3" name="Text Placeholder 2"/>
          <p:cNvSpPr>
            <a:spLocks noGrp="1"/>
          </p:cNvSpPr>
          <p:nvPr>
            <p:ph type="body" idx="1"/>
          </p:nvPr>
        </p:nvSpPr>
        <p:spPr>
          <a:xfrm>
            <a:off x="722313" y="660857"/>
            <a:ext cx="7772400" cy="4427080"/>
          </a:xfrm>
        </p:spPr>
        <p:txBody>
          <a:bodyPr>
            <a:normAutofit fontScale="92500" lnSpcReduction="10000"/>
          </a:bodyPr>
          <a:lstStyle/>
          <a:p>
            <a:r>
              <a:rPr lang="en-US" dirty="0"/>
              <a:t>Walls are a nice invention, but if there were no holes in them there would be no way to get in or out—they would be mausoleums or tombs. The problem is that if you make holes in the walls, anything and anyone can get in and out (cows, visitors, dust, rats, noise—La Halle aux </a:t>
            </a:r>
            <a:r>
              <a:rPr lang="en-US" dirty="0" err="1"/>
              <a:t>Cuirs</a:t>
            </a:r>
            <a:r>
              <a:rPr lang="en-US" dirty="0"/>
              <a:t> is ten meters from the Paris ring road—and, worst of all, cold—La Halle aux </a:t>
            </a:r>
            <a:r>
              <a:rPr lang="en-US" dirty="0" err="1"/>
              <a:t>Cuirs</a:t>
            </a:r>
            <a:r>
              <a:rPr lang="en-US" dirty="0"/>
              <a:t> is far to the north of Paris). So architects invented this hybrid: a wall hole, often called a door, which although common enough has always struck me as a miracle of technology. The cleverness of the invention hinges upon the </a:t>
            </a:r>
            <a:r>
              <a:rPr lang="en-US" dirty="0" err="1"/>
              <a:t>hingepin</a:t>
            </a:r>
            <a:r>
              <a:rPr lang="en-US" dirty="0"/>
              <a:t>: instead of driving a hole through walls with a sledgehammer or a pick, you simply gently push the door (I am supposing here that the lock has not been invented—this would overcomplicate the already highly complex story of La </a:t>
            </a:r>
            <a:r>
              <a:rPr lang="en-US" dirty="0" err="1"/>
              <a:t>Villette’s</a:t>
            </a:r>
            <a:r>
              <a:rPr lang="en-US" dirty="0"/>
              <a:t> door); furthermore—and here is the real trick—once you have passed through the door, you do not have to find trowel and cement to rebuild the wall you have just destroyed: you simply push the door gently back (I ignore for now the added complication of the ‘‘pull’’ and ‘‘push’’ signs)</a:t>
            </a:r>
            <a:r>
              <a:rPr lang="en-US" dirty="0" smtClean="0"/>
              <a:t>.</a:t>
            </a:r>
            <a:endParaRPr lang="en-US" dirty="0"/>
          </a:p>
        </p:txBody>
      </p:sp>
    </p:spTree>
    <p:extLst>
      <p:ext uri="{BB962C8B-B14F-4D97-AF65-F5344CB8AC3E}">
        <p14:creationId xmlns:p14="http://schemas.microsoft.com/office/powerpoint/2010/main" val="2521843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rpo di marmo by federico borghi cc by s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22313" y="1865946"/>
            <a:ext cx="4824021" cy="3073719"/>
          </a:xfrm>
        </p:spPr>
        <p:txBody>
          <a:bodyPr/>
          <a:lstStyle/>
          <a:p>
            <a:r>
              <a:rPr lang="en-US" cap="small" dirty="0" smtClean="0"/>
              <a:t>What do you do at home when the doorbell rings?</a:t>
            </a:r>
            <a:endParaRPr lang="en-US" cap="small" dirty="0"/>
          </a:p>
        </p:txBody>
      </p:sp>
      <p:sp>
        <p:nvSpPr>
          <p:cNvPr id="3" name="Text Placeholder 2"/>
          <p:cNvSpPr>
            <a:spLocks noGrp="1"/>
          </p:cNvSpPr>
          <p:nvPr>
            <p:ph type="body" idx="1"/>
          </p:nvPr>
        </p:nvSpPr>
        <p:spPr/>
        <p:txBody>
          <a:bodyPr/>
          <a:lstStyle/>
          <a:p>
            <a:r>
              <a:rPr lang="en-US" dirty="0" smtClean="0">
                <a:solidFill>
                  <a:schemeClr val="tx1"/>
                </a:solidFill>
              </a:rPr>
              <a:t>Before &amp; after the cell phone. </a:t>
            </a:r>
            <a:endParaRPr lang="en-US" dirty="0">
              <a:solidFill>
                <a:schemeClr val="tx1"/>
              </a:solidFill>
            </a:endParaRPr>
          </a:p>
        </p:txBody>
      </p:sp>
    </p:spTree>
    <p:extLst>
      <p:ext uri="{BB962C8B-B14F-4D97-AF65-F5344CB8AC3E}">
        <p14:creationId xmlns:p14="http://schemas.microsoft.com/office/powerpoint/2010/main" val="24070376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1256923"/>
            <a:ext cx="7772400" cy="3149978"/>
          </a:xfrm>
        </p:spPr>
        <p:txBody>
          <a:bodyPr>
            <a:normAutofit/>
          </a:bodyPr>
          <a:lstStyle/>
          <a:p>
            <a:r>
              <a:rPr lang="en-US" dirty="0" smtClean="0"/>
              <a:t>In the simple act of someone ringing a doorbell, the problem of social accessibility once again rears its head. Screening phone calls may make some participants feel a bit guilty in terms of hiding their actual physical availability to answer the phone and respond to a caller’s request for attention. But for most of these same people, failing to answer the door when one is home and physically capable of doing so is truly grounds for a stricken conscience. A diminished, possibly lost relationship awaits if the caller on the doorstep sees evidence that the resident is at home, doesn’t appear hindered in their ability to answer the door, and yet still makes no attempt to do so.</a:t>
            </a:r>
            <a:endParaRPr lang="en-US" dirty="0"/>
          </a:p>
        </p:txBody>
      </p:sp>
      <p:sp>
        <p:nvSpPr>
          <p:cNvPr id="5" name="Rectangle 4"/>
          <p:cNvSpPr/>
          <p:nvPr/>
        </p:nvSpPr>
        <p:spPr>
          <a:xfrm>
            <a:off x="3706076" y="4616213"/>
            <a:ext cx="4582767" cy="369332"/>
          </a:xfrm>
          <a:prstGeom prst="rect">
            <a:avLst/>
          </a:prstGeom>
        </p:spPr>
        <p:txBody>
          <a:bodyPr wrap="none">
            <a:spAutoFit/>
          </a:bodyPr>
          <a:lstStyle/>
          <a:p>
            <a:r>
              <a:rPr lang="en-US" dirty="0" err="1" smtClean="0"/>
              <a:t>Christena</a:t>
            </a:r>
            <a:r>
              <a:rPr lang="en-US" dirty="0" smtClean="0"/>
              <a:t> </a:t>
            </a:r>
            <a:r>
              <a:rPr lang="en-US" dirty="0" err="1" smtClean="0"/>
              <a:t>Nippert-Eng</a:t>
            </a:r>
            <a:r>
              <a:rPr lang="en-US" dirty="0" smtClean="0"/>
              <a:t> Islands of Privacy (2010)</a:t>
            </a:r>
            <a:endParaRPr lang="en-US" dirty="0"/>
          </a:p>
        </p:txBody>
      </p:sp>
    </p:spTree>
    <p:extLst>
      <p:ext uri="{BB962C8B-B14F-4D97-AF65-F5344CB8AC3E}">
        <p14:creationId xmlns:p14="http://schemas.microsoft.com/office/powerpoint/2010/main" val="4241594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371307"/>
            <a:ext cx="7772400" cy="2035593"/>
          </a:xfrm>
        </p:spPr>
        <p:txBody>
          <a:bodyPr>
            <a:normAutofit/>
          </a:bodyPr>
          <a:lstStyle/>
          <a:p>
            <a:r>
              <a:rPr lang="en-US" dirty="0" smtClean="0"/>
              <a:t>Halloween is a lovely opportunity to examine the obligation to be socially accessible to whoever shows up at the door. It is a stark exception to everyday life in some ways. Yet, as this resident implies, participating in trick-or-treating festivities may simply amplify a preexisting social norm in which we are expected to answer the door when someone knocks—and, in general, not to feel overburdened by that obligation.</a:t>
            </a:r>
            <a:endParaRPr lang="en-US" dirty="0"/>
          </a:p>
        </p:txBody>
      </p:sp>
      <p:sp>
        <p:nvSpPr>
          <p:cNvPr id="4" name="Rectangle 3"/>
          <p:cNvSpPr/>
          <p:nvPr/>
        </p:nvSpPr>
        <p:spPr>
          <a:xfrm>
            <a:off x="3706076" y="4616213"/>
            <a:ext cx="4582767" cy="369332"/>
          </a:xfrm>
          <a:prstGeom prst="rect">
            <a:avLst/>
          </a:prstGeom>
        </p:spPr>
        <p:txBody>
          <a:bodyPr wrap="none">
            <a:spAutoFit/>
          </a:bodyPr>
          <a:lstStyle/>
          <a:p>
            <a:r>
              <a:rPr lang="en-US" dirty="0" err="1" smtClean="0"/>
              <a:t>Christena</a:t>
            </a:r>
            <a:r>
              <a:rPr lang="en-US" dirty="0" smtClean="0"/>
              <a:t> </a:t>
            </a:r>
            <a:r>
              <a:rPr lang="en-US" dirty="0" err="1" smtClean="0"/>
              <a:t>Nippert-Eng</a:t>
            </a:r>
            <a:r>
              <a:rPr lang="en-US" dirty="0" smtClean="0"/>
              <a:t> Islands of Privacy (2010)</a:t>
            </a:r>
            <a:endParaRPr lang="en-US" dirty="0"/>
          </a:p>
        </p:txBody>
      </p:sp>
    </p:spTree>
    <p:extLst>
      <p:ext uri="{BB962C8B-B14F-4D97-AF65-F5344CB8AC3E}">
        <p14:creationId xmlns:p14="http://schemas.microsoft.com/office/powerpoint/2010/main" val="14198755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 Lone Back Door by Satish Krishnamurthy CC B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pPr algn="r"/>
            <a:r>
              <a:rPr lang="en-US" cap="small" dirty="0" smtClean="0"/>
              <a:t>Back doors</a:t>
            </a:r>
            <a:endParaRPr lang="en-US" cap="small" dirty="0"/>
          </a:p>
        </p:txBody>
      </p:sp>
      <p:sp>
        <p:nvSpPr>
          <p:cNvPr id="3" name="Text Placeholder 2"/>
          <p:cNvSpPr>
            <a:spLocks noGrp="1"/>
          </p:cNvSpPr>
          <p:nvPr>
            <p:ph type="body" idx="1"/>
          </p:nvPr>
        </p:nvSpPr>
        <p:spPr>
          <a:xfrm>
            <a:off x="4043121" y="790436"/>
            <a:ext cx="4451591" cy="3616465"/>
          </a:xfrm>
        </p:spPr>
        <p:txBody>
          <a:bodyPr>
            <a:normAutofit/>
          </a:bodyPr>
          <a:lstStyle/>
          <a:p>
            <a:r>
              <a:rPr lang="en-US" dirty="0" smtClean="0">
                <a:solidFill>
                  <a:schemeClr val="tx1"/>
                </a:solidFill>
              </a:rPr>
              <a:t>Good friends, neighbors, and any others who regularly drop by may well be told to “just come around back” when they drop by. Such familiar visitors may even be admonished for coming to the front door and ringing the bell “like a stranger”—as if they don’t know the resident well enough to move past such formalities.</a:t>
            </a:r>
            <a:endParaRPr lang="en-US" dirty="0">
              <a:solidFill>
                <a:schemeClr val="tx1"/>
              </a:solidFill>
            </a:endParaRPr>
          </a:p>
        </p:txBody>
      </p:sp>
    </p:spTree>
    <p:extLst>
      <p:ext uri="{BB962C8B-B14F-4D97-AF65-F5344CB8AC3E}">
        <p14:creationId xmlns:p14="http://schemas.microsoft.com/office/powerpoint/2010/main" val="34528535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5070745361_3e07ef6bb9_z.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8428" y="0"/>
            <a:ext cx="4575572" cy="6858000"/>
          </a:xfrm>
          <a:prstGeom prst="rect">
            <a:avLst/>
          </a:prstGeom>
        </p:spPr>
      </p:pic>
      <p:sp>
        <p:nvSpPr>
          <p:cNvPr id="3" name="Text Placeholder 2"/>
          <p:cNvSpPr>
            <a:spLocks noGrp="1"/>
          </p:cNvSpPr>
          <p:nvPr>
            <p:ph type="body" idx="1"/>
          </p:nvPr>
        </p:nvSpPr>
        <p:spPr>
          <a:xfrm>
            <a:off x="644324" y="310991"/>
            <a:ext cx="3048913" cy="5724745"/>
          </a:xfrm>
        </p:spPr>
        <p:txBody>
          <a:bodyPr>
            <a:normAutofit lnSpcReduction="10000"/>
          </a:bodyPr>
          <a:lstStyle/>
          <a:p>
            <a:r>
              <a:rPr lang="en-US" dirty="0" smtClean="0">
                <a:solidFill>
                  <a:schemeClr val="tx1"/>
                </a:solidFill>
              </a:rPr>
              <a:t>Windows are a point of vulnerability in maintaining one’s privacy in two ways. First, and perhaps most obviously, a window is not a door. It is much more easily broken and a building is more easily broken into via a window than a door. People forget to close and lock windows far more than doors, too. From this perspective, windows are a security problem, potentially leading to unexpected and profound senses of privacy violations among participants.</a:t>
            </a:r>
            <a:endParaRPr lang="en-US" dirty="0">
              <a:solidFill>
                <a:schemeClr val="tx1"/>
              </a:solidFill>
            </a:endParaRPr>
          </a:p>
        </p:txBody>
      </p:sp>
      <p:sp>
        <p:nvSpPr>
          <p:cNvPr id="4" name="Rectangle 3"/>
          <p:cNvSpPr/>
          <p:nvPr/>
        </p:nvSpPr>
        <p:spPr>
          <a:xfrm>
            <a:off x="2264129" y="6392617"/>
            <a:ext cx="1975308" cy="369332"/>
          </a:xfrm>
          <a:prstGeom prst="rect">
            <a:avLst/>
          </a:prstGeom>
        </p:spPr>
        <p:txBody>
          <a:bodyPr wrap="none">
            <a:spAutoFit/>
          </a:bodyPr>
          <a:lstStyle/>
          <a:p>
            <a:pPr algn="r"/>
            <a:r>
              <a:rPr lang="en-US" dirty="0" err="1" smtClean="0"/>
              <a:t>Nippert-Eng</a:t>
            </a:r>
            <a:r>
              <a:rPr lang="en-US" dirty="0" smtClean="0"/>
              <a:t> (2010)</a:t>
            </a:r>
            <a:endParaRPr lang="en-US" dirty="0"/>
          </a:p>
        </p:txBody>
      </p:sp>
    </p:spTree>
    <p:extLst>
      <p:ext uri="{BB962C8B-B14F-4D97-AF65-F5344CB8AC3E}">
        <p14:creationId xmlns:p14="http://schemas.microsoft.com/office/powerpoint/2010/main" val="24482681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5400"/>
            <a:ext cx="9144000" cy="6795492"/>
          </a:xfrm>
          <a:prstGeom prst="rect">
            <a:avLst/>
          </a:prstGeom>
        </p:spPr>
      </p:pic>
      <p:sp>
        <p:nvSpPr>
          <p:cNvPr id="2" name="Title 1"/>
          <p:cNvSpPr>
            <a:spLocks noGrp="1"/>
          </p:cNvSpPr>
          <p:nvPr>
            <p:ph type="title"/>
          </p:nvPr>
        </p:nvSpPr>
        <p:spPr>
          <a:xfrm>
            <a:off x="359469" y="726840"/>
            <a:ext cx="7772400" cy="1362075"/>
          </a:xfrm>
        </p:spPr>
        <p:txBody>
          <a:bodyPr/>
          <a:lstStyle/>
          <a:p>
            <a:r>
              <a:rPr lang="en-US" cap="small" dirty="0" smtClean="0"/>
              <a:t>How to feel about drapes?</a:t>
            </a:r>
            <a:endParaRPr lang="en-US" cap="small" dirty="0"/>
          </a:p>
        </p:txBody>
      </p:sp>
      <p:sp>
        <p:nvSpPr>
          <p:cNvPr id="3" name="Text Placeholder 2"/>
          <p:cNvSpPr>
            <a:spLocks noGrp="1"/>
          </p:cNvSpPr>
          <p:nvPr>
            <p:ph type="body" idx="1"/>
          </p:nvPr>
        </p:nvSpPr>
        <p:spPr>
          <a:xfrm>
            <a:off x="359469" y="4264363"/>
            <a:ext cx="7772400" cy="1500187"/>
          </a:xfrm>
        </p:spPr>
        <p:txBody>
          <a:bodyPr/>
          <a:lstStyle/>
          <a:p>
            <a:r>
              <a:rPr lang="en-US" dirty="0" smtClean="0">
                <a:solidFill>
                  <a:schemeClr val="tx1"/>
                </a:solidFill>
              </a:rPr>
              <a:t>Rear Window </a:t>
            </a:r>
          </a:p>
          <a:p>
            <a:r>
              <a:rPr lang="en-US" dirty="0" smtClean="0">
                <a:solidFill>
                  <a:schemeClr val="tx1"/>
                </a:solidFill>
              </a:rPr>
              <a:t>Hitchcock 1954</a:t>
            </a:r>
            <a:endParaRPr lang="en-US" dirty="0">
              <a:solidFill>
                <a:schemeClr val="tx1"/>
              </a:solidFill>
            </a:endParaRPr>
          </a:p>
        </p:txBody>
      </p:sp>
    </p:spTree>
    <p:extLst>
      <p:ext uri="{BB962C8B-B14F-4D97-AF65-F5344CB8AC3E}">
        <p14:creationId xmlns:p14="http://schemas.microsoft.com/office/powerpoint/2010/main" val="2747296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cycle Day in Scottsdale by Dru Bloomfield cc b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3" name="Text Placeholder 2"/>
          <p:cNvSpPr>
            <a:spLocks noGrp="1"/>
          </p:cNvSpPr>
          <p:nvPr>
            <p:ph type="body" idx="1"/>
          </p:nvPr>
        </p:nvSpPr>
        <p:spPr>
          <a:xfrm>
            <a:off x="437220" y="2202853"/>
            <a:ext cx="3178263" cy="4444579"/>
          </a:xfrm>
        </p:spPr>
        <p:txBody>
          <a:bodyPr>
            <a:normAutofit fontScale="85000" lnSpcReduction="20000"/>
          </a:bodyPr>
          <a:lstStyle/>
          <a:p>
            <a:r>
              <a:rPr lang="en-US" dirty="0" smtClean="0">
                <a:solidFill>
                  <a:schemeClr val="bg1"/>
                </a:solidFill>
              </a:rPr>
              <a:t>Taken altogether, then, garbage is spread across the private-public continuum, emerging as a hybrid category that has many subcategories.</a:t>
            </a:r>
          </a:p>
          <a:p>
            <a:r>
              <a:rPr lang="en-US" dirty="0" smtClean="0">
                <a:solidFill>
                  <a:schemeClr val="bg1"/>
                </a:solidFill>
              </a:rPr>
              <a:t>Garbage is a private/public hybrid in a second sense, too. Like credit cards, money, or business cards, participants often define various components of a single piece of garbage as more and less public. Specific, selective behaviors to protect the most private bits emerge as a result of this. Along with credit card numbers and financial account information, names and addresses are among some of the most common parts of trash to </a:t>
            </a:r>
            <a:r>
              <a:rPr lang="en-US" dirty="0" err="1" smtClean="0">
                <a:solidFill>
                  <a:schemeClr val="bg1"/>
                </a:solidFill>
              </a:rPr>
              <a:t>besingled</a:t>
            </a:r>
            <a:r>
              <a:rPr lang="en-US" dirty="0" smtClean="0">
                <a:solidFill>
                  <a:schemeClr val="bg1"/>
                </a:solidFill>
              </a:rPr>
              <a:t> out for secrecy behaviors.</a:t>
            </a:r>
            <a:endParaRPr lang="en-US" dirty="0">
              <a:solidFill>
                <a:schemeClr val="bg1"/>
              </a:solidFill>
            </a:endParaRPr>
          </a:p>
        </p:txBody>
      </p:sp>
    </p:spTree>
    <p:extLst>
      <p:ext uri="{BB962C8B-B14F-4D97-AF65-F5344CB8AC3E}">
        <p14:creationId xmlns:p14="http://schemas.microsoft.com/office/powerpoint/2010/main" val="23204437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900" y="5087937"/>
            <a:ext cx="7772400" cy="1362075"/>
          </a:xfrm>
        </p:spPr>
        <p:txBody>
          <a:bodyPr/>
          <a:lstStyle/>
          <a:p>
            <a:r>
              <a:rPr lang="en-US" cap="small" dirty="0" smtClean="0"/>
              <a:t>Your spot? Street Parking </a:t>
            </a:r>
            <a:endParaRPr lang="en-US" cap="small" dirty="0"/>
          </a:p>
        </p:txBody>
      </p:sp>
      <p:sp>
        <p:nvSpPr>
          <p:cNvPr id="3" name="Text Placeholder 2"/>
          <p:cNvSpPr>
            <a:spLocks noGrp="1"/>
          </p:cNvSpPr>
          <p:nvPr>
            <p:ph type="body" idx="1"/>
          </p:nvPr>
        </p:nvSpPr>
        <p:spPr>
          <a:xfrm>
            <a:off x="272133" y="207327"/>
            <a:ext cx="4017205" cy="4880610"/>
          </a:xfrm>
        </p:spPr>
        <p:txBody>
          <a:bodyPr>
            <a:normAutofit/>
          </a:bodyPr>
          <a:lstStyle/>
          <a:p>
            <a:r>
              <a:rPr lang="en-US" dirty="0" smtClean="0"/>
              <a:t>In order to park one’s car, an individual shovels the snow out of an appropriate-sized space (or waits until someone else does), then claims that portion of the (very public) street as one’s own. One does this either by keeping one’s car in that space until the thaw or by putting an assortment of </a:t>
            </a:r>
            <a:r>
              <a:rPr lang="en-US" dirty="0" err="1" smtClean="0"/>
              <a:t>semidisposable</a:t>
            </a:r>
            <a:r>
              <a:rPr lang="en-US" dirty="0" smtClean="0"/>
              <a:t>, “private” household items in its place whenever one moves the car.</a:t>
            </a:r>
            <a:endParaRPr lang="en-US" dirty="0"/>
          </a:p>
        </p:txBody>
      </p:sp>
      <p:pic>
        <p:nvPicPr>
          <p:cNvPr id="5" name="Picture 4"/>
          <p:cNvPicPr>
            <a:picLocks noChangeAspect="1"/>
          </p:cNvPicPr>
          <p:nvPr/>
        </p:nvPicPr>
        <p:blipFill>
          <a:blip r:embed="rId2"/>
          <a:stretch>
            <a:fillRect/>
          </a:stretch>
        </p:blipFill>
        <p:spPr>
          <a:xfrm>
            <a:off x="4432300" y="6350"/>
            <a:ext cx="4711700" cy="3416300"/>
          </a:xfrm>
          <a:prstGeom prst="rect">
            <a:avLst/>
          </a:prstGeom>
        </p:spPr>
      </p:pic>
    </p:spTree>
    <p:extLst>
      <p:ext uri="{BB962C8B-B14F-4D97-AF65-F5344CB8AC3E}">
        <p14:creationId xmlns:p14="http://schemas.microsoft.com/office/powerpoint/2010/main" val="2843690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rty old bath from net_efekt cc by nc s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cap="small" dirty="0" smtClean="0"/>
              <a:t>Our stuff our privacy?</a:t>
            </a:r>
            <a:endParaRPr lang="en-US" cap="small"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09432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small" dirty="0" smtClean="0"/>
              <a:t>Examples? </a:t>
            </a:r>
            <a:endParaRPr lang="en-US" cap="small" dirty="0"/>
          </a:p>
        </p:txBody>
      </p:sp>
      <p:sp>
        <p:nvSpPr>
          <p:cNvPr id="3" name="Text Placeholder 2"/>
          <p:cNvSpPr>
            <a:spLocks noGrp="1"/>
          </p:cNvSpPr>
          <p:nvPr>
            <p:ph type="body" idx="1"/>
          </p:nvPr>
        </p:nvSpPr>
        <p:spPr>
          <a:xfrm>
            <a:off x="722313" y="1282839"/>
            <a:ext cx="7772400" cy="3124062"/>
          </a:xfrm>
        </p:spPr>
        <p:txBody>
          <a:bodyPr>
            <a:normAutofit/>
          </a:bodyPr>
          <a:lstStyle/>
          <a:p>
            <a:r>
              <a:rPr lang="en-US" dirty="0" smtClean="0"/>
              <a:t>Privacy in the home is something to be negotiated within the constraints of the physical dwelling which defines the space available, and the social roles which shape opportunities quite differently for women, men and children. Both the physical space and the social roles can be highly restrictive. It is this which constitutes the home as an important locale’ (</a:t>
            </a:r>
            <a:r>
              <a:rPr lang="en-US" dirty="0" err="1" smtClean="0"/>
              <a:t>Giddens</a:t>
            </a:r>
            <a:r>
              <a:rPr lang="en-US" dirty="0" smtClean="0"/>
              <a:t>, 1984) in which ideologies of family and gender are reflected, rejected or confirmed</a:t>
            </a:r>
            <a:endParaRPr lang="en-US" dirty="0"/>
          </a:p>
        </p:txBody>
      </p:sp>
      <p:sp>
        <p:nvSpPr>
          <p:cNvPr id="5" name="Rectangle 4"/>
          <p:cNvSpPr/>
          <p:nvPr/>
        </p:nvSpPr>
        <p:spPr>
          <a:xfrm>
            <a:off x="4424189" y="6030585"/>
            <a:ext cx="4572000" cy="523220"/>
          </a:xfrm>
          <a:prstGeom prst="rect">
            <a:avLst/>
          </a:prstGeom>
        </p:spPr>
        <p:txBody>
          <a:bodyPr>
            <a:spAutoFit/>
          </a:bodyPr>
          <a:lstStyle/>
          <a:p>
            <a:r>
              <a:rPr lang="en-US" sz="1400" dirty="0"/>
              <a:t> Moira Munro &amp; Ruth Madigan (1993) Privacy in the private sphere, Housing Studies, 8:1, 29-45</a:t>
            </a:r>
          </a:p>
        </p:txBody>
      </p:sp>
    </p:spTree>
    <p:extLst>
      <p:ext uri="{BB962C8B-B14F-4D97-AF65-F5344CB8AC3E}">
        <p14:creationId xmlns:p14="http://schemas.microsoft.com/office/powerpoint/2010/main" val="19672194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small" dirty="0" smtClean="0"/>
              <a:t>Smart electricity meters</a:t>
            </a:r>
            <a:endParaRPr lang="en-US" cap="small" dirty="0"/>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a:stretch>
            <a:fillRect/>
          </a:stretch>
        </p:blipFill>
        <p:spPr>
          <a:xfrm>
            <a:off x="5598282" y="330200"/>
            <a:ext cx="2794000" cy="4076700"/>
          </a:xfrm>
          <a:prstGeom prst="rect">
            <a:avLst/>
          </a:prstGeom>
        </p:spPr>
      </p:pic>
    </p:spTree>
    <p:extLst>
      <p:ext uri="{BB962C8B-B14F-4D97-AF65-F5344CB8AC3E}">
        <p14:creationId xmlns:p14="http://schemas.microsoft.com/office/powerpoint/2010/main" val="5141166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758283"/>
            <a:ext cx="9144000" cy="6099717"/>
          </a:xfrm>
          <a:prstGeom prst="rect">
            <a:avLst/>
          </a:prstGeom>
        </p:spPr>
      </p:pic>
      <p:sp>
        <p:nvSpPr>
          <p:cNvPr id="2" name="Title 1"/>
          <p:cNvSpPr>
            <a:spLocks noGrp="1"/>
          </p:cNvSpPr>
          <p:nvPr>
            <p:ph type="title"/>
          </p:nvPr>
        </p:nvSpPr>
        <p:spPr>
          <a:xfrm>
            <a:off x="722313" y="758283"/>
            <a:ext cx="7772400" cy="1362075"/>
          </a:xfrm>
        </p:spPr>
        <p:txBody>
          <a:bodyPr/>
          <a:lstStyle/>
          <a:p>
            <a:r>
              <a:rPr lang="en-US" cap="small" dirty="0" smtClean="0"/>
              <a:t>Smart homes (Nest and other automation)</a:t>
            </a:r>
            <a:endParaRPr lang="en-US" cap="small"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349725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tflix.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3029"/>
            <a:ext cx="9144000" cy="4609231"/>
          </a:xfrm>
          <a:prstGeom prst="rect">
            <a:avLst/>
          </a:prstGeom>
        </p:spPr>
      </p:pic>
      <p:sp>
        <p:nvSpPr>
          <p:cNvPr id="2" name="Title 1"/>
          <p:cNvSpPr>
            <a:spLocks noGrp="1"/>
          </p:cNvSpPr>
          <p:nvPr>
            <p:ph type="title"/>
          </p:nvPr>
        </p:nvSpPr>
        <p:spPr>
          <a:xfrm>
            <a:off x="722313" y="4912260"/>
            <a:ext cx="7772400" cy="1362075"/>
          </a:xfrm>
        </p:spPr>
        <p:txBody>
          <a:bodyPr/>
          <a:lstStyle/>
          <a:p>
            <a:r>
              <a:rPr lang="en-US" cap="small" dirty="0" smtClean="0"/>
              <a:t>Streaming devices</a:t>
            </a:r>
            <a:endParaRPr lang="en-US" cap="small"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549722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small" dirty="0" smtClean="0"/>
              <a:t>Samsung smart TV</a:t>
            </a:r>
            <a:endParaRPr lang="en-US" cap="small" dirty="0"/>
          </a:p>
        </p:txBody>
      </p:sp>
      <p:sp>
        <p:nvSpPr>
          <p:cNvPr id="3" name="Text Placeholder 2"/>
          <p:cNvSpPr>
            <a:spLocks noGrp="1"/>
          </p:cNvSpPr>
          <p:nvPr>
            <p:ph type="body" idx="1"/>
          </p:nvPr>
        </p:nvSpPr>
        <p:spPr/>
        <p:txBody>
          <a:bodyPr/>
          <a:lstStyle/>
          <a:p>
            <a:endParaRPr lang="en-US"/>
          </a:p>
        </p:txBody>
      </p:sp>
      <p:pic>
        <p:nvPicPr>
          <p:cNvPr id="4" name="Picture 3" descr="smart.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200"/>
            <a:ext cx="9144000" cy="5931243"/>
          </a:xfrm>
          <a:prstGeom prst="rect">
            <a:avLst/>
          </a:prstGeom>
        </p:spPr>
      </p:pic>
    </p:spTree>
    <p:extLst>
      <p:ext uri="{BB962C8B-B14F-4D97-AF65-F5344CB8AC3E}">
        <p14:creationId xmlns:p14="http://schemas.microsoft.com/office/powerpoint/2010/main" val="631226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ath of a surrealist soldier from funadium cc by nc s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0467541" cy="6971382"/>
          </a:xfrm>
          <a:prstGeom prst="rect">
            <a:avLst/>
          </a:prstGeom>
        </p:spPr>
      </p:pic>
      <p:sp>
        <p:nvSpPr>
          <p:cNvPr id="2" name="Title 1"/>
          <p:cNvSpPr>
            <a:spLocks noGrp="1"/>
          </p:cNvSpPr>
          <p:nvPr>
            <p:ph type="title"/>
          </p:nvPr>
        </p:nvSpPr>
        <p:spPr/>
        <p:txBody>
          <a:bodyPr/>
          <a:lstStyle/>
          <a:p>
            <a:pPr algn="r"/>
            <a:r>
              <a:rPr lang="en-US" dirty="0" smtClean="0"/>
              <a:t>OTHER STUFF</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367290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small" dirty="0" smtClean="0"/>
              <a:t>Fourth Amendment</a:t>
            </a:r>
            <a:endParaRPr lang="en-US" cap="small" dirty="0"/>
          </a:p>
        </p:txBody>
      </p:sp>
      <p:sp>
        <p:nvSpPr>
          <p:cNvPr id="3" name="Text Placeholder 2"/>
          <p:cNvSpPr>
            <a:spLocks noGrp="1"/>
          </p:cNvSpPr>
          <p:nvPr>
            <p:ph type="body" idx="1"/>
          </p:nvPr>
        </p:nvSpPr>
        <p:spPr/>
        <p:txBody>
          <a:bodyPr>
            <a:normAutofit fontScale="92500" lnSpcReduction="10000"/>
          </a:bodyPr>
          <a:lstStyle/>
          <a:p>
            <a:r>
              <a:rPr lang="en-US" dirty="0" smtClean="0"/>
              <a:t>The right of the people to be secure in their persons, houses, papers, and effects, against unreasonable searches and seizures, shall not be violated, and no Warrants shall issue, but upon probable cause, supported by Oath or affirmation, and particularly describing the place to be searched, and the persons or things to be seized.</a:t>
            </a:r>
          </a:p>
        </p:txBody>
      </p:sp>
    </p:spTree>
    <p:extLst>
      <p:ext uri="{BB962C8B-B14F-4D97-AF65-F5344CB8AC3E}">
        <p14:creationId xmlns:p14="http://schemas.microsoft.com/office/powerpoint/2010/main" val="37741202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cap="small" dirty="0" smtClean="0"/>
              <a:t>Article 8 of the European Convention for the Protection of Human Rights and Fundamental Freedoms</a:t>
            </a:r>
            <a:endParaRPr lang="en-US" cap="small" dirty="0"/>
          </a:p>
        </p:txBody>
      </p:sp>
      <p:sp>
        <p:nvSpPr>
          <p:cNvPr id="3" name="Text Placeholder 2"/>
          <p:cNvSpPr>
            <a:spLocks noGrp="1"/>
          </p:cNvSpPr>
          <p:nvPr>
            <p:ph type="body" idx="1"/>
          </p:nvPr>
        </p:nvSpPr>
        <p:spPr/>
        <p:txBody>
          <a:bodyPr>
            <a:normAutofit/>
          </a:bodyPr>
          <a:lstStyle/>
          <a:p>
            <a:r>
              <a:rPr lang="en-US" dirty="0" smtClean="0"/>
              <a:t>“Everyone has the right to respect for his private and family life, his home and his correspondence.”</a:t>
            </a:r>
          </a:p>
          <a:p>
            <a:endParaRPr lang="en-US" dirty="0" smtClean="0"/>
          </a:p>
          <a:p>
            <a:endParaRPr lang="en-US" dirty="0"/>
          </a:p>
        </p:txBody>
      </p:sp>
    </p:spTree>
    <p:extLst>
      <p:ext uri="{BB962C8B-B14F-4D97-AF65-F5344CB8AC3E}">
        <p14:creationId xmlns:p14="http://schemas.microsoft.com/office/powerpoint/2010/main" val="18601865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919" y="359905"/>
            <a:ext cx="4278477" cy="1938992"/>
          </a:xfrm>
          <a:prstGeom prst="rect">
            <a:avLst/>
          </a:prstGeom>
          <a:noFill/>
        </p:spPr>
        <p:txBody>
          <a:bodyPr wrap="square" rtlCol="0">
            <a:spAutoFit/>
          </a:bodyPr>
          <a:lstStyle/>
          <a:p>
            <a:r>
              <a:rPr lang="en-US" sz="2400" dirty="0" smtClean="0"/>
              <a:t>In the </a:t>
            </a:r>
            <a:r>
              <a:rPr lang="en-US" sz="2400" dirty="0"/>
              <a:t>aftermath of the Sandy </a:t>
            </a:r>
            <a:r>
              <a:rPr lang="en-US" sz="2400" dirty="0" smtClean="0"/>
              <a:t>Hook shootings</a:t>
            </a:r>
            <a:r>
              <a:rPr lang="en-US" sz="2400" dirty="0"/>
              <a:t>, </a:t>
            </a:r>
            <a:r>
              <a:rPr lang="en-US" sz="2400" dirty="0" smtClean="0"/>
              <a:t>a </a:t>
            </a:r>
            <a:r>
              <a:rPr lang="en-US" sz="2400" dirty="0"/>
              <a:t>local </a:t>
            </a:r>
            <a:r>
              <a:rPr lang="en-US" sz="2400" dirty="0" smtClean="0"/>
              <a:t>newspaper published </a:t>
            </a:r>
            <a:r>
              <a:rPr lang="en-US" sz="2400" dirty="0"/>
              <a:t>a map of </a:t>
            </a:r>
            <a:r>
              <a:rPr lang="en-US" sz="2400" dirty="0" smtClean="0"/>
              <a:t>homes </a:t>
            </a:r>
            <a:r>
              <a:rPr lang="en-US" sz="2400" dirty="0"/>
              <a:t>of </a:t>
            </a:r>
            <a:r>
              <a:rPr lang="en-US" sz="2400" dirty="0" smtClean="0"/>
              <a:t>neighborhood gun owners.</a:t>
            </a:r>
            <a:endParaRPr lang="en-US" sz="2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919" y="2005376"/>
            <a:ext cx="4177868" cy="4174936"/>
          </a:xfrm>
          <a:prstGeom prst="rect">
            <a:avLst/>
          </a:prstGeom>
        </p:spPr>
      </p:pic>
      <p:pic>
        <p:nvPicPr>
          <p:cNvPr id="6" name="Picture 5"/>
          <p:cNvPicPr>
            <a:picLocks noChangeAspect="1"/>
          </p:cNvPicPr>
          <p:nvPr/>
        </p:nvPicPr>
        <p:blipFill>
          <a:blip r:embed="rId4"/>
          <a:stretch>
            <a:fillRect/>
          </a:stretch>
        </p:blipFill>
        <p:spPr>
          <a:xfrm>
            <a:off x="5418619" y="2071025"/>
            <a:ext cx="2949038" cy="4109287"/>
          </a:xfrm>
          <a:prstGeom prst="rect">
            <a:avLst/>
          </a:prstGeom>
        </p:spPr>
      </p:pic>
      <p:sp>
        <p:nvSpPr>
          <p:cNvPr id="8" name="TextBox 7"/>
          <p:cNvSpPr txBox="1"/>
          <p:nvPr/>
        </p:nvSpPr>
        <p:spPr>
          <a:xfrm>
            <a:off x="4924706" y="359906"/>
            <a:ext cx="4041971" cy="1569660"/>
          </a:xfrm>
          <a:prstGeom prst="rect">
            <a:avLst/>
          </a:prstGeom>
          <a:noFill/>
        </p:spPr>
        <p:txBody>
          <a:bodyPr wrap="square" rtlCol="0">
            <a:spAutoFit/>
          </a:bodyPr>
          <a:lstStyle/>
          <a:p>
            <a:r>
              <a:rPr lang="en-US" sz="2400" dirty="0" smtClean="0"/>
              <a:t>In </a:t>
            </a:r>
            <a:r>
              <a:rPr lang="en-US" sz="2400" dirty="0"/>
              <a:t>response, gun owners published a map marking the homes of the journalists who wrote for that paper. </a:t>
            </a:r>
          </a:p>
        </p:txBody>
      </p:sp>
    </p:spTree>
    <p:extLst>
      <p:ext uri="{BB962C8B-B14F-4D97-AF65-F5344CB8AC3E}">
        <p14:creationId xmlns:p14="http://schemas.microsoft.com/office/powerpoint/2010/main" val="43388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4" descr="Eyes ! (Youth from Antikythera!) by agelakis cc by nc s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46113" y="4352925"/>
            <a:ext cx="5105400" cy="1362075"/>
          </a:xfrm>
        </p:spPr>
        <p:txBody>
          <a:bodyPr rtlCol="0">
            <a:normAutofit/>
          </a:bodyPr>
          <a:lstStyle/>
          <a:p>
            <a:pPr eaLnBrk="1" fontAlgn="auto" hangingPunct="1">
              <a:spcAft>
                <a:spcPts val="0"/>
              </a:spcAft>
              <a:defRPr/>
            </a:pPr>
            <a:r>
              <a:rPr lang="en-US" sz="4800" b="0" cap="small" dirty="0" smtClean="0">
                <a:ea typeface="+mj-ea"/>
                <a:cs typeface="+mj-cs"/>
              </a:rPr>
              <a:t>Thank you!</a:t>
            </a:r>
          </a:p>
        </p:txBody>
      </p:sp>
    </p:spTree>
    <p:extLst>
      <p:ext uri="{BB962C8B-B14F-4D97-AF65-F5344CB8AC3E}">
        <p14:creationId xmlns:p14="http://schemas.microsoft.com/office/powerpoint/2010/main" val="29334353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descr="self12.jpg"/>
          <p:cNvPicPr>
            <a:picLocks noChangeAspect="1"/>
          </p:cNvPicPr>
          <p:nvPr/>
        </p:nvPicPr>
        <p:blipFill>
          <a:blip r:embed="rId2">
            <a:alphaModFix amt="62000"/>
            <a:extLst>
              <a:ext uri="{28A0092B-C50C-407E-A947-70E740481C1C}">
                <a14:useLocalDpi xmlns:a14="http://schemas.microsoft.com/office/drawing/2010/main" val="0"/>
              </a:ext>
            </a:extLst>
          </a:blip>
          <a:srcRect/>
          <a:stretch>
            <a:fillRect/>
          </a:stretch>
        </p:blipFill>
        <p:spPr bwMode="auto">
          <a:xfrm>
            <a:off x="-23813" y="0"/>
            <a:ext cx="9167813" cy="6858000"/>
          </a:xfrm>
          <a:prstGeom prst="rect">
            <a:avLst/>
          </a:prstGeom>
          <a:noFill/>
          <a:ln>
            <a:noFill/>
          </a:ln>
          <a:extLst>
            <a:ext uri="{909E8E84-426E-40dd-AFC4-6F175D3DCCD1}">
              <a14:hiddenFill xmlns:a14="http://schemas.microsoft.com/office/drawing/2010/main" xmlns="">
                <a:solidFill>
                  <a:srgbClr val="FFFFFF">
                    <a:alpha val="6196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p:nvSpPr>
        <p:spPr>
          <a:xfrm>
            <a:off x="4927600" y="2979738"/>
            <a:ext cx="4216400" cy="387826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Content Placeholder 4"/>
          <p:cNvSpPr>
            <a:spLocks noGrp="1"/>
          </p:cNvSpPr>
          <p:nvPr>
            <p:ph idx="1"/>
          </p:nvPr>
        </p:nvSpPr>
        <p:spPr>
          <a:xfrm>
            <a:off x="3894138" y="223838"/>
            <a:ext cx="5114925" cy="6430962"/>
          </a:xfrm>
        </p:spPr>
        <p:txBody>
          <a:bodyPr rtlCol="0">
            <a:normAutofit/>
          </a:bodyPr>
          <a:lstStyle/>
          <a:p>
            <a:pPr marL="0" indent="0" algn="r" eaLnBrk="1" fontAlgn="auto" hangingPunct="1">
              <a:spcAft>
                <a:spcPts val="0"/>
              </a:spcAft>
              <a:buFont typeface="Arial" charset="0"/>
              <a:buNone/>
              <a:defRPr/>
            </a:pPr>
            <a:r>
              <a:rPr lang="en-US" sz="2400" dirty="0">
                <a:ea typeface="+mn-ea"/>
                <a:cs typeface="+mn-cs"/>
              </a:rPr>
              <a:t>Mathias </a:t>
            </a:r>
            <a:r>
              <a:rPr lang="en-US" sz="2400" dirty="0" smtClean="0">
                <a:ea typeface="+mn-ea"/>
                <a:cs typeface="+mn-cs"/>
              </a:rPr>
              <a:t>Klang</a:t>
            </a:r>
          </a:p>
          <a:p>
            <a:pPr marL="0" indent="0" algn="r" eaLnBrk="1" fontAlgn="auto" hangingPunct="1">
              <a:spcAft>
                <a:spcPts val="0"/>
              </a:spcAft>
              <a:buFont typeface="Arial" charset="0"/>
              <a:buNone/>
              <a:defRPr/>
            </a:pPr>
            <a:r>
              <a:rPr lang="en-US" sz="2400" dirty="0" smtClean="0">
                <a:ea typeface="+mn-ea"/>
                <a:cs typeface="+mn-cs"/>
              </a:rPr>
              <a:t> @</a:t>
            </a:r>
            <a:r>
              <a:rPr lang="en-US" sz="2400" dirty="0" err="1" smtClean="0">
                <a:ea typeface="+mn-ea"/>
                <a:cs typeface="+mn-cs"/>
              </a:rPr>
              <a:t>klangable</a:t>
            </a:r>
            <a:endParaRPr lang="en-US" sz="2400" dirty="0">
              <a:ea typeface="+mn-ea"/>
              <a:cs typeface="+mn-cs"/>
              <a:hlinkClick r:id="rId3"/>
            </a:endParaRPr>
          </a:p>
          <a:p>
            <a:pPr marL="0" indent="0" algn="r" eaLnBrk="1" fontAlgn="auto" hangingPunct="1">
              <a:spcAft>
                <a:spcPts val="0"/>
              </a:spcAft>
              <a:buFont typeface="Arial" charset="0"/>
              <a:buNone/>
              <a:defRPr/>
            </a:pPr>
            <a:r>
              <a:rPr lang="en-US" sz="2400" dirty="0" err="1" smtClean="0">
                <a:ea typeface="+mn-ea"/>
                <a:cs typeface="+mn-cs"/>
                <a:hlinkClick r:id="rId4"/>
              </a:rPr>
              <a:t>www.klangable.com</a:t>
            </a:r>
            <a:endParaRPr lang="en-US" sz="2400" dirty="0" smtClean="0">
              <a:ea typeface="+mn-ea"/>
              <a:cs typeface="+mn-cs"/>
            </a:endParaRPr>
          </a:p>
          <a:p>
            <a:pPr marL="0" indent="0" algn="r" eaLnBrk="1" fontAlgn="auto" hangingPunct="1">
              <a:spcAft>
                <a:spcPts val="0"/>
              </a:spcAft>
              <a:buFont typeface="Arial" charset="0"/>
              <a:buNone/>
              <a:defRPr/>
            </a:pPr>
            <a:endParaRPr lang="en-US" sz="2400" dirty="0" smtClean="0">
              <a:ea typeface="+mn-ea"/>
              <a:cs typeface="+mn-cs"/>
            </a:endParaRPr>
          </a:p>
          <a:p>
            <a:pPr marL="0" indent="0" algn="r" eaLnBrk="1" fontAlgn="auto" hangingPunct="1">
              <a:spcAft>
                <a:spcPts val="0"/>
              </a:spcAft>
              <a:buFont typeface="Arial" charset="0"/>
              <a:buNone/>
              <a:defRPr/>
            </a:pPr>
            <a:r>
              <a:rPr lang="en-US" sz="2400" dirty="0" smtClean="0">
                <a:ea typeface="+mn-ea"/>
                <a:cs typeface="+mn-cs"/>
              </a:rPr>
              <a:t>Image </a:t>
            </a:r>
            <a:r>
              <a:rPr lang="en-US" sz="2400" dirty="0">
                <a:ea typeface="+mn-ea"/>
                <a:cs typeface="+mn-cs"/>
              </a:rPr>
              <a:t>&amp; licensing info in the notes section of </a:t>
            </a:r>
            <a:r>
              <a:rPr lang="en-US" sz="2400" dirty="0" smtClean="0">
                <a:ea typeface="+mn-ea"/>
                <a:cs typeface="+mn-cs"/>
              </a:rPr>
              <a:t>slides.</a:t>
            </a:r>
            <a:endParaRPr lang="en-US" sz="2400" dirty="0">
              <a:ea typeface="+mn-ea"/>
              <a:cs typeface="+mn-cs"/>
            </a:endParaRPr>
          </a:p>
          <a:p>
            <a:pPr marL="0" indent="0" algn="r" eaLnBrk="1" fontAlgn="auto" hangingPunct="1">
              <a:spcAft>
                <a:spcPts val="0"/>
              </a:spcAft>
              <a:buFont typeface="Arial" charset="0"/>
              <a:buNone/>
              <a:defRPr/>
            </a:pPr>
            <a:r>
              <a:rPr lang="en-US" sz="2400" dirty="0" smtClean="0">
                <a:ea typeface="+mn-ea"/>
                <a:cs typeface="+mn-cs"/>
              </a:rPr>
              <a:t>Images at </a:t>
            </a:r>
            <a:r>
              <a:rPr lang="en-US" sz="2400" dirty="0" smtClean="0">
                <a:ea typeface="+mn-ea"/>
                <a:cs typeface="+mn-cs"/>
                <a:hlinkClick r:id="rId5"/>
              </a:rPr>
              <a:t>www.flickr.com</a:t>
            </a:r>
            <a:r>
              <a:rPr lang="en-US" sz="2400" dirty="0" smtClean="0">
                <a:ea typeface="+mn-ea"/>
                <a:cs typeface="+mn-cs"/>
              </a:rPr>
              <a:t> (or specifically stated). </a:t>
            </a:r>
          </a:p>
          <a:p>
            <a:pPr marL="0" indent="0" algn="r" eaLnBrk="1" fontAlgn="auto" hangingPunct="1">
              <a:spcAft>
                <a:spcPts val="0"/>
              </a:spcAft>
              <a:buFont typeface="Arial" charset="0"/>
              <a:buNone/>
              <a:defRPr/>
            </a:pPr>
            <a:endParaRPr lang="en-US" sz="2400" dirty="0" smtClean="0">
              <a:ea typeface="+mn-ea"/>
              <a:cs typeface="+mn-cs"/>
            </a:endParaRPr>
          </a:p>
          <a:p>
            <a:pPr marL="0" indent="0" algn="r" eaLnBrk="1" fontAlgn="auto" hangingPunct="1">
              <a:spcAft>
                <a:spcPts val="0"/>
              </a:spcAft>
              <a:buFont typeface="Arial" charset="0"/>
              <a:buNone/>
              <a:defRPr/>
            </a:pPr>
            <a:r>
              <a:rPr lang="en-US" sz="2400" dirty="0" smtClean="0">
                <a:ea typeface="+mn-ea"/>
                <a:cs typeface="+mn-cs"/>
              </a:rPr>
              <a:t>This </a:t>
            </a:r>
            <a:r>
              <a:rPr lang="en-US" sz="2400" dirty="0" err="1" smtClean="0">
                <a:ea typeface="+mn-ea"/>
                <a:cs typeface="+mn-cs"/>
              </a:rPr>
              <a:t>ppt</a:t>
            </a:r>
            <a:r>
              <a:rPr lang="en-US" sz="2400" dirty="0" smtClean="0">
                <a:ea typeface="+mn-ea"/>
                <a:cs typeface="+mn-cs"/>
              </a:rPr>
              <a:t> licensed: </a:t>
            </a:r>
            <a:r>
              <a:rPr lang="en-US" sz="2400" dirty="0" smtClean="0">
                <a:ea typeface="+mn-ea"/>
                <a:cs typeface="+mn-cs"/>
                <a:hlinkClick r:id="rId6"/>
              </a:rPr>
              <a:t>Creative Commons BY-NC-SA</a:t>
            </a:r>
            <a:endParaRPr lang="en-US" sz="2400" dirty="0" smtClean="0">
              <a:ea typeface="+mn-ea"/>
              <a:cs typeface="+mn-cs"/>
            </a:endParaRPr>
          </a:p>
          <a:p>
            <a:pPr marL="0" indent="0" algn="r" eaLnBrk="1" fontAlgn="auto" hangingPunct="1">
              <a:spcAft>
                <a:spcPts val="0"/>
              </a:spcAft>
              <a:buFont typeface="Arial" charset="0"/>
              <a:buNone/>
              <a:defRPr/>
            </a:pPr>
            <a:endParaRPr lang="en-US" sz="2400" dirty="0">
              <a:ea typeface="+mn-ea"/>
              <a:cs typeface="+mn-cs"/>
            </a:endParaRPr>
          </a:p>
          <a:p>
            <a:pPr marL="0" indent="0" algn="r" eaLnBrk="1" fontAlgn="auto" hangingPunct="1">
              <a:spcAft>
                <a:spcPts val="0"/>
              </a:spcAft>
              <a:buFont typeface="Arial" charset="0"/>
              <a:buNone/>
              <a:defRPr/>
            </a:pPr>
            <a:r>
              <a:rPr lang="en-US" sz="2400" dirty="0" smtClean="0">
                <a:ea typeface="+mn-ea"/>
                <a:cs typeface="+mn-cs"/>
              </a:rPr>
              <a:t>Download presentation </a:t>
            </a:r>
          </a:p>
          <a:p>
            <a:pPr marL="0" indent="0" algn="r" eaLnBrk="1" fontAlgn="auto" hangingPunct="1">
              <a:spcAft>
                <a:spcPts val="0"/>
              </a:spcAft>
              <a:buFont typeface="Arial" charset="0"/>
              <a:buNone/>
              <a:defRPr/>
            </a:pPr>
            <a:r>
              <a:rPr lang="en-US" sz="2400" dirty="0" smtClean="0">
                <a:ea typeface="+mn-ea"/>
                <a:cs typeface="+mn-cs"/>
                <a:hlinkClick r:id="rId7"/>
              </a:rPr>
              <a:t>www.slideshare.net</a:t>
            </a:r>
            <a:r>
              <a:rPr lang="en-US" sz="2400" dirty="0">
                <a:ea typeface="+mn-ea"/>
                <a:cs typeface="+mn-cs"/>
                <a:hlinkClick r:id="rId7"/>
              </a:rPr>
              <a:t>/</a:t>
            </a:r>
            <a:r>
              <a:rPr lang="en-US" sz="2400" dirty="0" smtClean="0">
                <a:ea typeface="+mn-ea"/>
                <a:cs typeface="+mn-cs"/>
                <a:hlinkClick r:id="rId7"/>
              </a:rPr>
              <a:t>klang</a:t>
            </a:r>
            <a:endParaRPr lang="en-US" sz="2400" dirty="0" smtClean="0">
              <a:ea typeface="+mn-ea"/>
              <a:cs typeface="+mn-cs"/>
            </a:endParaRPr>
          </a:p>
          <a:p>
            <a:pPr marL="0" indent="0" algn="r" eaLnBrk="1" fontAlgn="auto" hangingPunct="1">
              <a:spcAft>
                <a:spcPts val="0"/>
              </a:spcAft>
              <a:buFont typeface="Arial" charset="0"/>
              <a:buNone/>
              <a:defRPr/>
            </a:pPr>
            <a:endParaRPr lang="en-US" sz="2400" dirty="0">
              <a:ea typeface="+mn-ea"/>
              <a:cs typeface="+mn-cs"/>
            </a:endParaRPr>
          </a:p>
        </p:txBody>
      </p:sp>
    </p:spTree>
    <p:extLst>
      <p:ext uri="{BB962C8B-B14F-4D97-AF65-F5344CB8AC3E}">
        <p14:creationId xmlns:p14="http://schemas.microsoft.com/office/powerpoint/2010/main" val="12057100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 by Marina Perevezentseva cc by nc 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042" y="0"/>
            <a:ext cx="10278970" cy="6858000"/>
          </a:xfrm>
          <a:prstGeom prst="rect">
            <a:avLst/>
          </a:prstGeom>
        </p:spPr>
      </p:pic>
      <p:sp>
        <p:nvSpPr>
          <p:cNvPr id="2" name="Title 1"/>
          <p:cNvSpPr>
            <a:spLocks noGrp="1"/>
          </p:cNvSpPr>
          <p:nvPr>
            <p:ph type="title"/>
          </p:nvPr>
        </p:nvSpPr>
        <p:spPr/>
        <p:txBody>
          <a:bodyPr/>
          <a:lstStyle/>
          <a:p>
            <a:r>
              <a:rPr lang="en-US" cap="small" dirty="0" smtClean="0"/>
              <a:t>Some words on design</a:t>
            </a:r>
            <a:endParaRPr lang="en-US" cap="small"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94116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small" dirty="0" smtClean="0"/>
              <a:t>Technologies of privacy </a:t>
            </a:r>
            <a:endParaRPr lang="en-US" cap="small" dirty="0"/>
          </a:p>
        </p:txBody>
      </p:sp>
      <p:sp>
        <p:nvSpPr>
          <p:cNvPr id="3" name="Text Placeholder 2"/>
          <p:cNvSpPr>
            <a:spLocks noGrp="1"/>
          </p:cNvSpPr>
          <p:nvPr>
            <p:ph type="body" idx="1"/>
          </p:nvPr>
        </p:nvSpPr>
        <p:spPr>
          <a:xfrm>
            <a:off x="722313" y="1101427"/>
            <a:ext cx="7772400" cy="3305473"/>
          </a:xfrm>
        </p:spPr>
        <p:txBody>
          <a:bodyPr>
            <a:normAutofit/>
          </a:bodyPr>
          <a:lstStyle/>
          <a:p>
            <a:r>
              <a:rPr lang="en-US" dirty="0" smtClean="0"/>
              <a:t>Simple houses have low priority attached to individual privacy, as dwellings often consisted of a single communal room and were almost always crowded. However, the turn of the century saw the beginning of what architectural historians consider a revolution in English housing. Partitioned living and sleeping areas gradually became the norm, followed by the use of second stories to add even more rooms. While partitioned rooms first appeared in upper class homes, they quickly found favor with the lower classes as well</a:t>
            </a:r>
            <a:endParaRPr lang="en-US" dirty="0"/>
          </a:p>
        </p:txBody>
      </p:sp>
    </p:spTree>
    <p:extLst>
      <p:ext uri="{BB962C8B-B14F-4D97-AF65-F5344CB8AC3E}">
        <p14:creationId xmlns:p14="http://schemas.microsoft.com/office/powerpoint/2010/main" val="3795355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small" dirty="0" smtClean="0"/>
              <a:t>Technologies of privacy </a:t>
            </a:r>
            <a:endParaRPr lang="en-US" cap="small" dirty="0"/>
          </a:p>
        </p:txBody>
      </p:sp>
      <p:sp>
        <p:nvSpPr>
          <p:cNvPr id="3" name="Text Placeholder 2"/>
          <p:cNvSpPr>
            <a:spLocks noGrp="1"/>
          </p:cNvSpPr>
          <p:nvPr>
            <p:ph type="body" idx="1"/>
          </p:nvPr>
        </p:nvSpPr>
        <p:spPr>
          <a:xfrm>
            <a:off x="722313" y="1192133"/>
            <a:ext cx="7772400" cy="3214768"/>
          </a:xfrm>
        </p:spPr>
        <p:txBody>
          <a:bodyPr>
            <a:normAutofit/>
          </a:bodyPr>
          <a:lstStyle/>
          <a:p>
            <a:r>
              <a:rPr lang="en-US" dirty="0" smtClean="0"/>
              <a:t>In addition to sanitary facilities, the development of the washing machine further reduced the need to leave the house. The refrigerator, moreover, reduced the frequency of shopping trips, thus compensating somewhat for the demise of the door-to-door peddlers who had previously brought many necessary goods to the home. Leisure activities also were increasingly drawn into the home with the development of mass-produced phonographs, radios, and eventually televisions. In a rapidly changing world, the opportunity to move leisure activities into the relative cultural and moral safety of the home was welcomed by many, particularly middle-class Americans</a:t>
            </a:r>
            <a:endParaRPr lang="en-US" dirty="0"/>
          </a:p>
        </p:txBody>
      </p:sp>
    </p:spTree>
    <p:extLst>
      <p:ext uri="{BB962C8B-B14F-4D97-AF65-F5344CB8AC3E}">
        <p14:creationId xmlns:p14="http://schemas.microsoft.com/office/powerpoint/2010/main" val="1179813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pPr algn="r"/>
            <a:r>
              <a:rPr lang="en-US" dirty="0" smtClean="0">
                <a:solidFill>
                  <a:schemeClr val="bg1"/>
                </a:solidFill>
              </a:rPr>
              <a:t>Shotgun House</a:t>
            </a:r>
            <a:endParaRPr lang="en-US" dirty="0">
              <a:solidFill>
                <a:schemeClr val="bg1"/>
              </a:solidFill>
            </a:endParaRP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65474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a:xfrm>
            <a:off x="4289337" y="997763"/>
            <a:ext cx="4205375" cy="3409137"/>
          </a:xfrm>
        </p:spPr>
        <p:txBody>
          <a:bodyPr>
            <a:normAutofit/>
          </a:bodyPr>
          <a:lstStyle/>
          <a:p>
            <a:r>
              <a:rPr lang="en-US" dirty="0" smtClean="0"/>
              <a:t>A "shotgun house" is a narrow rectangular domestic residence, usually no more than about 12 feet (3.5 m) wide, with rooms arranged one behind the other and doors at each end of the house. It was the most popular style of house in the Southern United States from the end of the American Civil War (1861–65), through the 1920s. </a:t>
            </a:r>
            <a:endParaRPr lang="en-US" dirty="0"/>
          </a:p>
        </p:txBody>
      </p:sp>
      <p:pic>
        <p:nvPicPr>
          <p:cNvPr id="6" name="Picture 5"/>
          <p:cNvPicPr>
            <a:picLocks noChangeAspect="1"/>
          </p:cNvPicPr>
          <p:nvPr/>
        </p:nvPicPr>
        <p:blipFill>
          <a:blip r:embed="rId2"/>
          <a:stretch>
            <a:fillRect/>
          </a:stretch>
        </p:blipFill>
        <p:spPr>
          <a:xfrm>
            <a:off x="722313" y="0"/>
            <a:ext cx="2591745" cy="6807650"/>
          </a:xfrm>
          <a:prstGeom prst="rect">
            <a:avLst/>
          </a:prstGeom>
        </p:spPr>
      </p:pic>
    </p:spTree>
    <p:extLst>
      <p:ext uri="{BB962C8B-B14F-4D97-AF65-F5344CB8AC3E}">
        <p14:creationId xmlns:p14="http://schemas.microsoft.com/office/powerpoint/2010/main" val="20173343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722313" y="4098845"/>
            <a:ext cx="7772400" cy="1500187"/>
          </a:xfrm>
        </p:spPr>
        <p:txBody>
          <a:bodyPr/>
          <a:lstStyle/>
          <a:p>
            <a:pPr algn="r"/>
            <a:r>
              <a:rPr lang="en-US" dirty="0" smtClean="0">
                <a:solidFill>
                  <a:schemeClr val="tx1"/>
                </a:solidFill>
              </a:rPr>
              <a:t>Flag Pole House</a:t>
            </a:r>
            <a:endParaRPr lang="en-US" dirty="0">
              <a:solidFill>
                <a:schemeClr val="tx1"/>
              </a:solidFill>
            </a:endParaRPr>
          </a:p>
        </p:txBody>
      </p:sp>
    </p:spTree>
    <p:extLst>
      <p:ext uri="{BB962C8B-B14F-4D97-AF65-F5344CB8AC3E}">
        <p14:creationId xmlns:p14="http://schemas.microsoft.com/office/powerpoint/2010/main" val="24220333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768</TotalTime>
  <Words>2378</Words>
  <Application>Microsoft Macintosh PowerPoint</Application>
  <PresentationFormat>On-screen Show (4:3)</PresentationFormat>
  <Paragraphs>123</Paragraphs>
  <Slides>39</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Calibri</vt:lpstr>
      <vt:lpstr>ヒラギノ角ゴ Pro W3</vt:lpstr>
      <vt:lpstr>Office Theme</vt:lpstr>
      <vt:lpstr>The Home &amp; Privacy</vt:lpstr>
      <vt:lpstr>“A mans home is his castle”</vt:lpstr>
      <vt:lpstr>Examples? </vt:lpstr>
      <vt:lpstr>Some words on design</vt:lpstr>
      <vt:lpstr>Technologies of privacy </vt:lpstr>
      <vt:lpstr>Technologies of privacy </vt:lpstr>
      <vt:lpstr>Shotgun House</vt:lpstr>
      <vt:lpstr>PowerPoint Presentation</vt:lpstr>
      <vt:lpstr>PowerPoint Presentation</vt:lpstr>
      <vt:lpstr>PowerPoint Presentation</vt:lpstr>
      <vt:lpstr>Sociotechnical American Dream</vt:lpstr>
      <vt:lpstr>Westin (1970)</vt:lpstr>
      <vt:lpstr>Desire paths and  Regulation</vt:lpstr>
      <vt:lpstr>Jackson, 1997</vt:lpstr>
      <vt:lpstr>PowerPoint Presentation</vt:lpstr>
      <vt:lpstr>No yard house</vt:lpstr>
      <vt:lpstr>Jenkins, 1994, </vt:lpstr>
      <vt:lpstr>PowerPoint Presentation</vt:lpstr>
      <vt:lpstr>Boundaries: the door</vt:lpstr>
      <vt:lpstr>Latour - Doors</vt:lpstr>
      <vt:lpstr>What do you do at home when the doorbell rings?</vt:lpstr>
      <vt:lpstr>PowerPoint Presentation</vt:lpstr>
      <vt:lpstr>PowerPoint Presentation</vt:lpstr>
      <vt:lpstr>Back doors</vt:lpstr>
      <vt:lpstr>PowerPoint Presentation</vt:lpstr>
      <vt:lpstr>How to feel about drapes?</vt:lpstr>
      <vt:lpstr>PowerPoint Presentation</vt:lpstr>
      <vt:lpstr>Your spot? Street Parking </vt:lpstr>
      <vt:lpstr>Our stuff our privacy?</vt:lpstr>
      <vt:lpstr>Smart electricity meters</vt:lpstr>
      <vt:lpstr>Smart homes (Nest and other automation)</vt:lpstr>
      <vt:lpstr>Streaming devices</vt:lpstr>
      <vt:lpstr>Samsung smart TV</vt:lpstr>
      <vt:lpstr>OTHER STUFF</vt:lpstr>
      <vt:lpstr>Fourth Amendment</vt:lpstr>
      <vt:lpstr>Article 8 of the European Convention for the Protection of Human Rights and Fundamental Freedoms</vt:lpstr>
      <vt:lpstr>PowerPoint Presentation</vt:lpstr>
      <vt:lpstr>Thank you!</vt:lpstr>
      <vt:lpstr>PowerPoint Presentation</vt:lpstr>
    </vt:vector>
  </TitlesOfParts>
  <Company>UMass Boston</Company>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Home Privacy</dc:title>
  <dc:creator>Mathias Klang</dc:creator>
  <cp:lastModifiedBy>Microsoft Office User</cp:lastModifiedBy>
  <cp:revision>81</cp:revision>
  <cp:lastPrinted>2016-02-23T16:00:49Z</cp:lastPrinted>
  <dcterms:created xsi:type="dcterms:W3CDTF">2016-02-23T01:40:21Z</dcterms:created>
  <dcterms:modified xsi:type="dcterms:W3CDTF">2016-09-13T00:52:43Z</dcterms:modified>
</cp:coreProperties>
</file>