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18" r:id="rId2"/>
    <p:sldId id="324" r:id="rId3"/>
    <p:sldId id="326" r:id="rId4"/>
    <p:sldId id="327" r:id="rId5"/>
    <p:sldId id="325" r:id="rId6"/>
    <p:sldId id="345" r:id="rId7"/>
    <p:sldId id="346" r:id="rId8"/>
    <p:sldId id="347" r:id="rId9"/>
    <p:sldId id="348" r:id="rId10"/>
    <p:sldId id="349" r:id="rId11"/>
    <p:sldId id="330" r:id="rId12"/>
    <p:sldId id="331" r:id="rId13"/>
    <p:sldId id="333" r:id="rId14"/>
    <p:sldId id="269" r:id="rId15"/>
    <p:sldId id="328" r:id="rId16"/>
    <p:sldId id="329" r:id="rId17"/>
    <p:sldId id="332" r:id="rId18"/>
    <p:sldId id="319" r:id="rId19"/>
    <p:sldId id="321" r:id="rId20"/>
    <p:sldId id="320" r:id="rId21"/>
    <p:sldId id="307" r:id="rId22"/>
    <p:sldId id="305" r:id="rId23"/>
    <p:sldId id="312" r:id="rId24"/>
    <p:sldId id="313" r:id="rId25"/>
    <p:sldId id="334" r:id="rId26"/>
    <p:sldId id="310" r:id="rId27"/>
    <p:sldId id="311" r:id="rId28"/>
    <p:sldId id="308" r:id="rId29"/>
    <p:sldId id="309" r:id="rId30"/>
    <p:sldId id="275" r:id="rId31"/>
    <p:sldId id="276" r:id="rId32"/>
    <p:sldId id="277" r:id="rId33"/>
    <p:sldId id="284" r:id="rId34"/>
    <p:sldId id="286" r:id="rId35"/>
    <p:sldId id="335" r:id="rId36"/>
    <p:sldId id="336" r:id="rId37"/>
    <p:sldId id="337" r:id="rId38"/>
    <p:sldId id="344" r:id="rId39"/>
    <p:sldId id="340" r:id="rId40"/>
    <p:sldId id="342" r:id="rId41"/>
    <p:sldId id="341" r:id="rId42"/>
    <p:sldId id="343" r:id="rId43"/>
    <p:sldId id="338" r:id="rId44"/>
    <p:sldId id="339" r:id="rId45"/>
    <p:sldId id="30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16"/>
    <p:restoredTop sz="79142" autoAdjust="0"/>
  </p:normalViewPr>
  <p:slideViewPr>
    <p:cSldViewPr snapToGrid="0" snapToObjects="1">
      <p:cViewPr varScale="1">
        <p:scale>
          <a:sx n="91" d="100"/>
          <a:sy n="91" d="100"/>
        </p:scale>
        <p:origin x="64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DE5914-384E-9C46-8A76-B9DFA0307775}" type="datetimeFigureOut">
              <a:rPr lang="en-US" smtClean="0"/>
              <a:t>2/1/17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E2E095-8549-F543-B160-116EC2B211FC}" type="slidenum">
              <a:rPr lang="en-US" smtClean="0"/>
              <a:t>‹#›</a:t>
            </a:fld>
            <a:endParaRPr lang="en-US"/>
          </a:p>
        </p:txBody>
      </p:sp>
    </p:spTree>
    <p:extLst>
      <p:ext uri="{BB962C8B-B14F-4D97-AF65-F5344CB8AC3E}">
        <p14:creationId xmlns:p14="http://schemas.microsoft.com/office/powerpoint/2010/main" val="32459507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x-none" dirty="0" err="1" smtClean="0">
                <a:solidFill>
                  <a:srgbClr val="FFFFFF"/>
                </a:solidFill>
              </a:rPr>
              <a:t>lisa</a:t>
            </a:r>
            <a:r>
              <a:rPr lang="en-US" altLang="x-none" dirty="0" smtClean="0">
                <a:solidFill>
                  <a:srgbClr val="FFFFFF"/>
                </a:solidFill>
              </a:rPr>
              <a:t> </a:t>
            </a:r>
            <a:r>
              <a:rPr lang="en-US" altLang="x-none" dirty="0" err="1" smtClean="0">
                <a:solidFill>
                  <a:srgbClr val="FFFFFF"/>
                </a:solidFill>
              </a:rPr>
              <a:t>moyer</a:t>
            </a:r>
            <a:r>
              <a:rPr lang="en-US" altLang="x-none" dirty="0" smtClean="0">
                <a:solidFill>
                  <a:srgbClr val="FFFFFF"/>
                </a:solidFill>
              </a:rPr>
              <a:t>, </a:t>
            </a:r>
            <a:r>
              <a:rPr lang="en-US" altLang="x-none" dirty="0" err="1" smtClean="0">
                <a:solidFill>
                  <a:srgbClr val="FFFFFF"/>
                </a:solidFill>
              </a:rPr>
              <a:t>ph.d.</a:t>
            </a:r>
            <a:r>
              <a:rPr lang="en-US" altLang="x-none" dirty="0" smtClean="0">
                <a:solidFill>
                  <a:srgbClr val="FFFFFF"/>
                </a:solidFill>
              </a:rPr>
              <a:t> </a:t>
            </a:r>
          </a:p>
          <a:p>
            <a:pPr>
              <a:spcBef>
                <a:spcPct val="0"/>
              </a:spcBef>
            </a:pPr>
            <a:r>
              <a:rPr lang="en-US" altLang="x-none" dirty="0" smtClean="0">
                <a:solidFill>
                  <a:srgbClr val="FFFFFF"/>
                </a:solidFill>
              </a:rPr>
              <a:t>  eastern </a:t>
            </a:r>
            <a:r>
              <a:rPr lang="en-US" altLang="x-none" dirty="0" err="1" smtClean="0">
                <a:solidFill>
                  <a:srgbClr val="FFFFFF"/>
                </a:solidFill>
              </a:rPr>
              <a:t>illinois</a:t>
            </a:r>
            <a:r>
              <a:rPr lang="en-US" altLang="x-none" dirty="0" smtClean="0">
                <a:solidFill>
                  <a:srgbClr val="FFFFFF"/>
                </a:solidFill>
              </a:rPr>
              <a:t> university</a:t>
            </a:r>
          </a:p>
          <a:p>
            <a:pPr>
              <a:spcBef>
                <a:spcPct val="0"/>
              </a:spcBef>
            </a:pPr>
            <a:r>
              <a:rPr lang="en-US" altLang="x-none" dirty="0" err="1" smtClean="0">
                <a:solidFill>
                  <a:srgbClr val="FFFFFF"/>
                </a:solidFill>
              </a:rPr>
              <a:t>suzanne</a:t>
            </a:r>
            <a:r>
              <a:rPr lang="en-US" altLang="x-none" dirty="0" smtClean="0">
                <a:solidFill>
                  <a:srgbClr val="FFFFFF"/>
                </a:solidFill>
              </a:rPr>
              <a:t> </a:t>
            </a:r>
            <a:r>
              <a:rPr lang="en-US" altLang="x-none" dirty="0" err="1" smtClean="0">
                <a:solidFill>
                  <a:srgbClr val="FFFFFF"/>
                </a:solidFill>
              </a:rPr>
              <a:t>enck</a:t>
            </a:r>
            <a:r>
              <a:rPr lang="en-US" altLang="x-none" dirty="0" smtClean="0">
                <a:solidFill>
                  <a:srgbClr val="FFFFFF"/>
                </a:solidFill>
              </a:rPr>
              <a:t>, </a:t>
            </a:r>
            <a:r>
              <a:rPr lang="en-US" altLang="x-none" dirty="0" err="1" smtClean="0">
                <a:solidFill>
                  <a:srgbClr val="FFFFFF"/>
                </a:solidFill>
              </a:rPr>
              <a:t>ph.d.</a:t>
            </a:r>
            <a:endParaRPr lang="en-US" altLang="x-none" dirty="0" smtClean="0">
              <a:solidFill>
                <a:srgbClr val="FFFFFF"/>
              </a:solidFill>
            </a:endParaRPr>
          </a:p>
          <a:p>
            <a:pPr>
              <a:spcBef>
                <a:spcPct val="0"/>
              </a:spcBef>
            </a:pPr>
            <a:r>
              <a:rPr lang="en-US" altLang="x-none" dirty="0" smtClean="0">
                <a:solidFill>
                  <a:srgbClr val="FFFFFF"/>
                </a:solidFill>
              </a:rPr>
              <a:t>  university of north </a:t>
            </a:r>
            <a:r>
              <a:rPr lang="en-US" altLang="x-none" dirty="0" err="1" smtClean="0">
                <a:solidFill>
                  <a:srgbClr val="FFFFFF"/>
                </a:solidFill>
              </a:rPr>
              <a:t>texas</a:t>
            </a:r>
            <a:endParaRPr lang="en-US" altLang="x-none" dirty="0" smtClean="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1</a:t>
            </a:fld>
            <a:endParaRPr lang="en-US"/>
          </a:p>
        </p:txBody>
      </p:sp>
    </p:spTree>
    <p:extLst>
      <p:ext uri="{BB962C8B-B14F-4D97-AF65-F5344CB8AC3E}">
        <p14:creationId xmlns:p14="http://schemas.microsoft.com/office/powerpoint/2010/main" val="313158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 social media and collective mourning http://</a:t>
            </a:r>
            <a:r>
              <a:rPr lang="en-US" dirty="0" err="1" smtClean="0"/>
              <a:t>www.politico.com</a:t>
            </a:r>
            <a:r>
              <a:rPr lang="en-US" dirty="0" smtClean="0"/>
              <a:t>/blogs/media/2014/08/on-social-media-and-collective-mourning-193800</a:t>
            </a:r>
          </a:p>
          <a:p>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22</a:t>
            </a:fld>
            <a:endParaRPr lang="en-US"/>
          </a:p>
        </p:txBody>
      </p:sp>
    </p:spTree>
    <p:extLst>
      <p:ext uri="{BB962C8B-B14F-4D97-AF65-F5344CB8AC3E}">
        <p14:creationId xmlns:p14="http://schemas.microsoft.com/office/powerpoint/2010/main" val="788874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www.theatlantic.com</a:t>
            </a:r>
            <a:r>
              <a:rPr lang="en-US" dirty="0" smtClean="0"/>
              <a:t>/entertainment/archive/2016/01/enter-the-grief-police/424746/</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28</a:t>
            </a:fld>
            <a:endParaRPr lang="en-US"/>
          </a:p>
        </p:txBody>
      </p:sp>
    </p:spTree>
    <p:extLst>
      <p:ext uri="{BB962C8B-B14F-4D97-AF65-F5344CB8AC3E}">
        <p14:creationId xmlns:p14="http://schemas.microsoft.com/office/powerpoint/2010/main" val="2948783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www.theatlantic.com</a:t>
            </a:r>
            <a:r>
              <a:rPr lang="en-US" dirty="0" smtClean="0"/>
              <a:t>/entertainment/archive/2016/01/enter-the-grief-police/424746/</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29</a:t>
            </a:fld>
            <a:endParaRPr lang="en-US"/>
          </a:p>
        </p:txBody>
      </p:sp>
    </p:spTree>
    <p:extLst>
      <p:ext uri="{BB962C8B-B14F-4D97-AF65-F5344CB8AC3E}">
        <p14:creationId xmlns:p14="http://schemas.microsoft.com/office/powerpoint/2010/main" val="2684082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time.com</a:t>
            </a:r>
            <a:r>
              <a:rPr lang="en-US" dirty="0" smtClean="0"/>
              <a:t>/47252/mourning-social-media/</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34</a:t>
            </a:fld>
            <a:endParaRPr lang="en-US"/>
          </a:p>
        </p:txBody>
      </p:sp>
    </p:spTree>
    <p:extLst>
      <p:ext uri="{BB962C8B-B14F-4D97-AF65-F5344CB8AC3E}">
        <p14:creationId xmlns:p14="http://schemas.microsoft.com/office/powerpoint/2010/main" val="1184016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Why Auschwitz should be a selfie-free zone</a:t>
            </a:r>
            <a:r>
              <a:rPr lang="en-US" dirty="0" smtClean="0"/>
              <a:t/>
            </a:r>
            <a:br>
              <a:rPr lang="en-US" dirty="0" smtClean="0"/>
            </a:br>
            <a:r>
              <a:rPr lang="en-US" dirty="0" smtClean="0"/>
              <a:t>http://</a:t>
            </a:r>
            <a:r>
              <a:rPr lang="en-US" dirty="0" err="1" smtClean="0"/>
              <a:t>www.telegraph.co.uk</a:t>
            </a:r>
            <a:r>
              <a:rPr lang="en-US" dirty="0" smtClean="0"/>
              <a:t>/travel/destinations/</a:t>
            </a:r>
            <a:r>
              <a:rPr lang="en-US" dirty="0" err="1" smtClean="0"/>
              <a:t>europe</a:t>
            </a:r>
            <a:r>
              <a:rPr lang="en-US" dirty="0" smtClean="0"/>
              <a:t>/</a:t>
            </a:r>
            <a:r>
              <a:rPr lang="en-US" dirty="0" err="1" smtClean="0"/>
              <a:t>poland</a:t>
            </a:r>
            <a:r>
              <a:rPr lang="en-US" dirty="0" smtClean="0"/>
              <a:t>/articles/Why-Auschwitz-should-be-a-selfie-free-zone/</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38</a:t>
            </a:fld>
            <a:endParaRPr lang="en-US"/>
          </a:p>
        </p:txBody>
      </p:sp>
    </p:spTree>
    <p:extLst>
      <p:ext uri="{BB962C8B-B14F-4D97-AF65-F5344CB8AC3E}">
        <p14:creationId xmlns:p14="http://schemas.microsoft.com/office/powerpoint/2010/main" val="600188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Satirist Takes Berlin Holocaust Memorial Selfie-Takers To Task</a:t>
            </a:r>
          </a:p>
          <a:p>
            <a:r>
              <a:rPr lang="en-US" dirty="0" smtClean="0"/>
              <a:t>http://</a:t>
            </a:r>
            <a:r>
              <a:rPr lang="en-US" dirty="0" err="1" smtClean="0"/>
              <a:t>www.npr.org</a:t>
            </a:r>
            <a:r>
              <a:rPr lang="en-US" dirty="0" smtClean="0"/>
              <a:t>/sections/parallels/2017/01/24/511244932/satirist-takes-berlin-holocaust-memorial-selfie-takers-to-task</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42</a:t>
            </a:fld>
            <a:endParaRPr lang="en-US"/>
          </a:p>
        </p:txBody>
      </p:sp>
    </p:spTree>
    <p:extLst>
      <p:ext uri="{BB962C8B-B14F-4D97-AF65-F5344CB8AC3E}">
        <p14:creationId xmlns:p14="http://schemas.microsoft.com/office/powerpoint/2010/main" val="730441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yolocaust.de</a:t>
            </a:r>
            <a:r>
              <a:rPr lang="en-US" dirty="0" smtClean="0"/>
              <a:t>/</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43</a:t>
            </a:fld>
            <a:endParaRPr lang="en-US"/>
          </a:p>
        </p:txBody>
      </p:sp>
    </p:spTree>
    <p:extLst>
      <p:ext uri="{BB962C8B-B14F-4D97-AF65-F5344CB8AC3E}">
        <p14:creationId xmlns:p14="http://schemas.microsoft.com/office/powerpoint/2010/main" val="2055405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ヒラギノ角ゴ Pro W3" charset="0"/>
                <a:cs typeface="ヒラギノ角ゴ Pro W3" charset="0"/>
              </a:rPr>
              <a:t>Eyes ! (Youth from Antikythera!) by agelakis cc by nc sa</a:t>
            </a: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A008B4B-ED64-6343-AB66-C48131859015}" type="slidenum">
              <a:rPr lang="en-US" sz="1200">
                <a:ea typeface="ヒラギノ角ゴ Pro W3" charset="0"/>
                <a:cs typeface="ヒラギノ角ゴ Pro W3" charset="0"/>
              </a:rPr>
              <a:pPr eaLnBrk="1" fontAlgn="base" hangingPunct="1">
                <a:spcBef>
                  <a:spcPct val="0"/>
                </a:spcBef>
                <a:spcAft>
                  <a:spcPct val="0"/>
                </a:spcAft>
              </a:pPr>
              <a:t>45</a:t>
            </a:fld>
            <a:endParaRPr lang="en-US" sz="1200">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DEATH, DON’T MOURN, DIGITIZE WITH SITES LIKE ETERNI.ME</a:t>
            </a:r>
          </a:p>
          <a:p>
            <a:r>
              <a:rPr lang="en-US" dirty="0" smtClean="0"/>
              <a:t>http://</a:t>
            </a:r>
            <a:r>
              <a:rPr lang="en-US" dirty="0" err="1" smtClean="0"/>
              <a:t>www.newsweek.com</a:t>
            </a:r>
            <a:r>
              <a:rPr lang="en-US" dirty="0" smtClean="0"/>
              <a:t>/2014/08/29/after-death-dont-mourn-digitize-sites-eternime-264892.html</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3</a:t>
            </a:fld>
            <a:endParaRPr lang="en-US"/>
          </a:p>
        </p:txBody>
      </p:sp>
    </p:spTree>
    <p:extLst>
      <p:ext uri="{BB962C8B-B14F-4D97-AF65-F5344CB8AC3E}">
        <p14:creationId xmlns:p14="http://schemas.microsoft.com/office/powerpoint/2010/main" val="726958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happens to your digital life after death?</a:t>
            </a:r>
          </a:p>
          <a:p>
            <a:r>
              <a:rPr lang="en-US" dirty="0" smtClean="0"/>
              <a:t>http://</a:t>
            </a:r>
            <a:r>
              <a:rPr lang="en-US" dirty="0" err="1" smtClean="0"/>
              <a:t>www.pewresearch.org</a:t>
            </a:r>
            <a:r>
              <a:rPr lang="en-US" dirty="0" smtClean="0"/>
              <a:t>/fact-tank/2013/12/02/what-happens-to-your-digital-life-after-death/</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11</a:t>
            </a:fld>
            <a:endParaRPr lang="en-US"/>
          </a:p>
        </p:txBody>
      </p:sp>
    </p:spTree>
    <p:extLst>
      <p:ext uri="{BB962C8B-B14F-4D97-AF65-F5344CB8AC3E}">
        <p14:creationId xmlns:p14="http://schemas.microsoft.com/office/powerpoint/2010/main" val="132464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Empathy Gap Between Paris and Beirut</a:t>
            </a:r>
          </a:p>
          <a:p>
            <a:r>
              <a:rPr lang="en-US" dirty="0" smtClean="0"/>
              <a:t>https://</a:t>
            </a:r>
            <a:r>
              <a:rPr lang="en-US" dirty="0" err="1" smtClean="0"/>
              <a:t>www.theatlantic.com</a:t>
            </a:r>
            <a:r>
              <a:rPr lang="en-US" dirty="0" smtClean="0"/>
              <a:t>/international/archive/2015/11/</a:t>
            </a:r>
            <a:r>
              <a:rPr lang="en-US" dirty="0" err="1" smtClean="0"/>
              <a:t>paris</a:t>
            </a:r>
            <a:r>
              <a:rPr lang="en-US" dirty="0" smtClean="0"/>
              <a:t>-</a:t>
            </a:r>
            <a:r>
              <a:rPr lang="en-US" dirty="0" err="1" smtClean="0"/>
              <a:t>beirut</a:t>
            </a:r>
            <a:r>
              <a:rPr lang="en-US" dirty="0" smtClean="0"/>
              <a:t>-terrorism-empathy-gap/416121/</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15</a:t>
            </a:fld>
            <a:endParaRPr lang="en-US"/>
          </a:p>
        </p:txBody>
      </p:sp>
    </p:spTree>
    <p:extLst>
      <p:ext uri="{BB962C8B-B14F-4D97-AF65-F5344CB8AC3E}">
        <p14:creationId xmlns:p14="http://schemas.microsoft.com/office/powerpoint/2010/main" val="1103826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Empathy Gap Between Paris and Beirut</a:t>
            </a:r>
          </a:p>
          <a:p>
            <a:r>
              <a:rPr lang="en-US" dirty="0" smtClean="0"/>
              <a:t>https://</a:t>
            </a:r>
            <a:r>
              <a:rPr lang="en-US" dirty="0" err="1" smtClean="0"/>
              <a:t>www.theatlantic.com</a:t>
            </a:r>
            <a:r>
              <a:rPr lang="en-US" dirty="0" smtClean="0"/>
              <a:t>/international/archive/2015/11/</a:t>
            </a:r>
            <a:r>
              <a:rPr lang="en-US" dirty="0" err="1" smtClean="0"/>
              <a:t>paris</a:t>
            </a:r>
            <a:r>
              <a:rPr lang="en-US" dirty="0" smtClean="0"/>
              <a:t>-</a:t>
            </a:r>
            <a:r>
              <a:rPr lang="en-US" dirty="0" err="1" smtClean="0"/>
              <a:t>beirut</a:t>
            </a:r>
            <a:r>
              <a:rPr lang="en-US" dirty="0" smtClean="0"/>
              <a:t>-terrorism-empathy-gap/416121/</a:t>
            </a:r>
          </a:p>
          <a:p>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16</a:t>
            </a:fld>
            <a:endParaRPr lang="en-US"/>
          </a:p>
        </p:txBody>
      </p:sp>
    </p:spTree>
    <p:extLst>
      <p:ext uri="{BB962C8B-B14F-4D97-AF65-F5344CB8AC3E}">
        <p14:creationId xmlns:p14="http://schemas.microsoft.com/office/powerpoint/2010/main" val="116162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public grieving over dead celebrities has reached insufferable levels</a:t>
            </a:r>
          </a:p>
          <a:p>
            <a:r>
              <a:rPr lang="en-US" dirty="0" smtClean="0"/>
              <a:t>http://</a:t>
            </a:r>
            <a:r>
              <a:rPr lang="en-US" dirty="0" err="1" smtClean="0"/>
              <a:t>www.telegraph.co.uk</a:t>
            </a:r>
            <a:r>
              <a:rPr lang="en-US" dirty="0" smtClean="0"/>
              <a:t>/men/thinking-man/our-public-grieving-over-dead-celebrities-has-reached-insufferab/</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18</a:t>
            </a:fld>
            <a:endParaRPr lang="en-US"/>
          </a:p>
        </p:txBody>
      </p:sp>
    </p:spTree>
    <p:extLst>
      <p:ext uri="{BB962C8B-B14F-4D97-AF65-F5344CB8AC3E}">
        <p14:creationId xmlns:p14="http://schemas.microsoft.com/office/powerpoint/2010/main" val="10155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twitter.com</a:t>
            </a:r>
            <a:r>
              <a:rPr lang="en-US" dirty="0" smtClean="0"/>
              <a:t>/</a:t>
            </a:r>
            <a:r>
              <a:rPr lang="en-US" dirty="0" err="1" smtClean="0"/>
              <a:t>camillalong</a:t>
            </a:r>
            <a:r>
              <a:rPr lang="en-US" dirty="0" smtClean="0"/>
              <a:t>/status/686599844060901378?lang=</a:t>
            </a:r>
            <a:r>
              <a:rPr lang="en-US" dirty="0" err="1" smtClean="0"/>
              <a:t>en</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19</a:t>
            </a:fld>
            <a:endParaRPr lang="en-US"/>
          </a:p>
        </p:txBody>
      </p:sp>
    </p:spTree>
    <p:extLst>
      <p:ext uri="{BB962C8B-B14F-4D97-AF65-F5344CB8AC3E}">
        <p14:creationId xmlns:p14="http://schemas.microsoft.com/office/powerpoint/2010/main" val="1647830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had it up to here with the grief police</a:t>
            </a:r>
          </a:p>
          <a:p>
            <a:r>
              <a:rPr lang="en-US" dirty="0" smtClean="0"/>
              <a:t>https://</a:t>
            </a:r>
            <a:r>
              <a:rPr lang="en-US" dirty="0" err="1" smtClean="0"/>
              <a:t>www.the-pool.com</a:t>
            </a:r>
            <a:r>
              <a:rPr lang="en-US" dirty="0" smtClean="0"/>
              <a:t>/news-views/opinion/2016/2/</a:t>
            </a:r>
            <a:r>
              <a:rPr lang="en-US" dirty="0" err="1" smtClean="0"/>
              <a:t>sali</a:t>
            </a:r>
            <a:r>
              <a:rPr lang="en-US" dirty="0" smtClean="0"/>
              <a:t>-</a:t>
            </a:r>
            <a:r>
              <a:rPr lang="en-US" dirty="0" err="1" smtClean="0"/>
              <a:t>hughes</a:t>
            </a:r>
            <a:r>
              <a:rPr lang="en-US" dirty="0" smtClean="0"/>
              <a:t>-on-the-bowie-grief-police</a:t>
            </a:r>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20</a:t>
            </a:fld>
            <a:endParaRPr lang="en-US"/>
          </a:p>
        </p:txBody>
      </p:sp>
    </p:spTree>
    <p:extLst>
      <p:ext uri="{BB962C8B-B14F-4D97-AF65-F5344CB8AC3E}">
        <p14:creationId xmlns:p14="http://schemas.microsoft.com/office/powerpoint/2010/main" val="617267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www.salon.com</a:t>
            </a:r>
            <a:r>
              <a:rPr lang="en-US" dirty="0" smtClean="0"/>
              <a:t>/2013/12/06/</a:t>
            </a:r>
            <a:r>
              <a:rPr lang="en-US" dirty="0" err="1" smtClean="0"/>
              <a:t>the_power_of_communal_grief_mourning_mandela_and_beyond</a:t>
            </a:r>
            <a:r>
              <a:rPr lang="en-US" dirty="0" smtClean="0"/>
              <a:t>/</a:t>
            </a:r>
          </a:p>
          <a:p>
            <a:endParaRPr lang="en-US" dirty="0"/>
          </a:p>
        </p:txBody>
      </p:sp>
      <p:sp>
        <p:nvSpPr>
          <p:cNvPr id="4" name="Slide Number Placeholder 3"/>
          <p:cNvSpPr>
            <a:spLocks noGrp="1"/>
          </p:cNvSpPr>
          <p:nvPr>
            <p:ph type="sldNum" sz="quarter" idx="10"/>
          </p:nvPr>
        </p:nvSpPr>
        <p:spPr/>
        <p:txBody>
          <a:bodyPr/>
          <a:lstStyle/>
          <a:p>
            <a:fld id="{CCE2E095-8549-F543-B160-116EC2B211FC}" type="slidenum">
              <a:rPr lang="en-US" smtClean="0"/>
              <a:t>21</a:t>
            </a:fld>
            <a:endParaRPr lang="en-US"/>
          </a:p>
        </p:txBody>
      </p:sp>
    </p:spTree>
    <p:extLst>
      <p:ext uri="{BB962C8B-B14F-4D97-AF65-F5344CB8AC3E}">
        <p14:creationId xmlns:p14="http://schemas.microsoft.com/office/powerpoint/2010/main" val="2537098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A57521-3E67-984C-8551-6B389212251E}"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C2015-EE7D-0245-B0BD-7DF496437B96}" type="slidenum">
              <a:rPr lang="en-US" smtClean="0"/>
              <a:t>‹#›</a:t>
            </a:fld>
            <a:endParaRPr lang="en-US"/>
          </a:p>
        </p:txBody>
      </p:sp>
    </p:spTree>
    <p:extLst>
      <p:ext uri="{BB962C8B-B14F-4D97-AF65-F5344CB8AC3E}">
        <p14:creationId xmlns:p14="http://schemas.microsoft.com/office/powerpoint/2010/main" val="2962036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57521-3E67-984C-8551-6B389212251E}"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C2015-EE7D-0245-B0BD-7DF496437B96}" type="slidenum">
              <a:rPr lang="en-US" smtClean="0"/>
              <a:t>‹#›</a:t>
            </a:fld>
            <a:endParaRPr lang="en-US"/>
          </a:p>
        </p:txBody>
      </p:sp>
    </p:spTree>
    <p:extLst>
      <p:ext uri="{BB962C8B-B14F-4D97-AF65-F5344CB8AC3E}">
        <p14:creationId xmlns:p14="http://schemas.microsoft.com/office/powerpoint/2010/main" val="2078294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57521-3E67-984C-8551-6B389212251E}"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C2015-EE7D-0245-B0BD-7DF496437B96}" type="slidenum">
              <a:rPr lang="en-US" smtClean="0"/>
              <a:t>‹#›</a:t>
            </a:fld>
            <a:endParaRPr lang="en-US"/>
          </a:p>
        </p:txBody>
      </p:sp>
    </p:spTree>
    <p:extLst>
      <p:ext uri="{BB962C8B-B14F-4D97-AF65-F5344CB8AC3E}">
        <p14:creationId xmlns:p14="http://schemas.microsoft.com/office/powerpoint/2010/main" val="1516430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57521-3E67-984C-8551-6B389212251E}"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C2015-EE7D-0245-B0BD-7DF496437B96}" type="slidenum">
              <a:rPr lang="en-US" smtClean="0"/>
              <a:t>‹#›</a:t>
            </a:fld>
            <a:endParaRPr lang="en-US"/>
          </a:p>
        </p:txBody>
      </p:sp>
    </p:spTree>
    <p:extLst>
      <p:ext uri="{BB962C8B-B14F-4D97-AF65-F5344CB8AC3E}">
        <p14:creationId xmlns:p14="http://schemas.microsoft.com/office/powerpoint/2010/main" val="389702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A57521-3E67-984C-8551-6B389212251E}"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C2015-EE7D-0245-B0BD-7DF496437B96}" type="slidenum">
              <a:rPr lang="en-US" smtClean="0"/>
              <a:t>‹#›</a:t>
            </a:fld>
            <a:endParaRPr lang="en-US"/>
          </a:p>
        </p:txBody>
      </p:sp>
    </p:spTree>
    <p:extLst>
      <p:ext uri="{BB962C8B-B14F-4D97-AF65-F5344CB8AC3E}">
        <p14:creationId xmlns:p14="http://schemas.microsoft.com/office/powerpoint/2010/main" val="137403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A57521-3E67-984C-8551-6B389212251E}"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C2015-EE7D-0245-B0BD-7DF496437B96}" type="slidenum">
              <a:rPr lang="en-US" smtClean="0"/>
              <a:t>‹#›</a:t>
            </a:fld>
            <a:endParaRPr lang="en-US"/>
          </a:p>
        </p:txBody>
      </p:sp>
    </p:spTree>
    <p:extLst>
      <p:ext uri="{BB962C8B-B14F-4D97-AF65-F5344CB8AC3E}">
        <p14:creationId xmlns:p14="http://schemas.microsoft.com/office/powerpoint/2010/main" val="2259722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A57521-3E67-984C-8551-6B389212251E}" type="datetimeFigureOut">
              <a:rPr lang="en-US" smtClean="0"/>
              <a:t>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1C2015-EE7D-0245-B0BD-7DF496437B96}" type="slidenum">
              <a:rPr lang="en-US" smtClean="0"/>
              <a:t>‹#›</a:t>
            </a:fld>
            <a:endParaRPr lang="en-US"/>
          </a:p>
        </p:txBody>
      </p:sp>
    </p:spTree>
    <p:extLst>
      <p:ext uri="{BB962C8B-B14F-4D97-AF65-F5344CB8AC3E}">
        <p14:creationId xmlns:p14="http://schemas.microsoft.com/office/powerpoint/2010/main" val="3869577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A57521-3E67-984C-8551-6B389212251E}" type="datetimeFigureOut">
              <a:rPr lang="en-US" smtClean="0"/>
              <a:t>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1C2015-EE7D-0245-B0BD-7DF496437B96}" type="slidenum">
              <a:rPr lang="en-US" smtClean="0"/>
              <a:t>‹#›</a:t>
            </a:fld>
            <a:endParaRPr lang="en-US"/>
          </a:p>
        </p:txBody>
      </p:sp>
    </p:spTree>
    <p:extLst>
      <p:ext uri="{BB962C8B-B14F-4D97-AF65-F5344CB8AC3E}">
        <p14:creationId xmlns:p14="http://schemas.microsoft.com/office/powerpoint/2010/main" val="628554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A57521-3E67-984C-8551-6B389212251E}" type="datetimeFigureOut">
              <a:rPr lang="en-US" smtClean="0"/>
              <a:t>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1C2015-EE7D-0245-B0BD-7DF496437B96}" type="slidenum">
              <a:rPr lang="en-US" smtClean="0"/>
              <a:t>‹#›</a:t>
            </a:fld>
            <a:endParaRPr lang="en-US"/>
          </a:p>
        </p:txBody>
      </p:sp>
    </p:spTree>
    <p:extLst>
      <p:ext uri="{BB962C8B-B14F-4D97-AF65-F5344CB8AC3E}">
        <p14:creationId xmlns:p14="http://schemas.microsoft.com/office/powerpoint/2010/main" val="385882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A57521-3E67-984C-8551-6B389212251E}"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C2015-EE7D-0245-B0BD-7DF496437B96}" type="slidenum">
              <a:rPr lang="en-US" smtClean="0"/>
              <a:t>‹#›</a:t>
            </a:fld>
            <a:endParaRPr lang="en-US"/>
          </a:p>
        </p:txBody>
      </p:sp>
    </p:spTree>
    <p:extLst>
      <p:ext uri="{BB962C8B-B14F-4D97-AF65-F5344CB8AC3E}">
        <p14:creationId xmlns:p14="http://schemas.microsoft.com/office/powerpoint/2010/main" val="1773974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A57521-3E67-984C-8551-6B389212251E}"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C2015-EE7D-0245-B0BD-7DF496437B96}" type="slidenum">
              <a:rPr lang="en-US" smtClean="0"/>
              <a:t>‹#›</a:t>
            </a:fld>
            <a:endParaRPr lang="en-US"/>
          </a:p>
        </p:txBody>
      </p:sp>
    </p:spTree>
    <p:extLst>
      <p:ext uri="{BB962C8B-B14F-4D97-AF65-F5344CB8AC3E}">
        <p14:creationId xmlns:p14="http://schemas.microsoft.com/office/powerpoint/2010/main" val="28589764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57521-3E67-984C-8551-6B389212251E}" type="datetimeFigureOut">
              <a:rPr lang="en-US" smtClean="0"/>
              <a:t>2/1/17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C2015-EE7D-0245-B0BD-7DF496437B96}" type="slidenum">
              <a:rPr lang="en-US" smtClean="0"/>
              <a:t>‹#›</a:t>
            </a:fld>
            <a:endParaRPr lang="en-US"/>
          </a:p>
        </p:txBody>
      </p:sp>
    </p:spTree>
    <p:extLst>
      <p:ext uri="{BB962C8B-B14F-4D97-AF65-F5344CB8AC3E}">
        <p14:creationId xmlns:p14="http://schemas.microsoft.com/office/powerpoint/2010/main" val="2393777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4.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2.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tiff"/><Relationship Id="rId3" Type="http://schemas.openxmlformats.org/officeDocument/2006/relationships/image" Target="../media/image3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tiff"/><Relationship Id="rId3" Type="http://schemas.openxmlformats.org/officeDocument/2006/relationships/image" Target="../media/image3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tiff"/></Relationships>
</file>

<file path=ppt/slides/_rels/slide28.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image" Target="../media/image39.tif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0.tiff"/></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tiff"/><Relationship Id="rId3" Type="http://schemas.openxmlformats.org/officeDocument/2006/relationships/image" Target="../media/image43.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4.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tiff"/></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ath-and-facebook.jp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7027" y="0"/>
            <a:ext cx="9524705" cy="6858000"/>
          </a:xfrm>
          <a:prstGeom prst="rect">
            <a:avLst/>
          </a:prstGeom>
        </p:spPr>
      </p:pic>
      <p:sp>
        <p:nvSpPr>
          <p:cNvPr id="2" name="Title 1"/>
          <p:cNvSpPr>
            <a:spLocks noGrp="1"/>
          </p:cNvSpPr>
          <p:nvPr>
            <p:ph type="title"/>
          </p:nvPr>
        </p:nvSpPr>
        <p:spPr>
          <a:xfrm>
            <a:off x="722313" y="5325563"/>
            <a:ext cx="7772400" cy="1362075"/>
          </a:xfrm>
        </p:spPr>
        <p:txBody>
          <a:bodyPr/>
          <a:lstStyle/>
          <a:p>
            <a:r>
              <a:rPr lang="en-US" cap="small" dirty="0" smtClean="0"/>
              <a:t>Technology &amp; death</a:t>
            </a:r>
            <a:endParaRPr lang="en-US" cap="small" dirty="0"/>
          </a:p>
        </p:txBody>
      </p:sp>
      <p:sp>
        <p:nvSpPr>
          <p:cNvPr id="3" name="Text Placeholder 2"/>
          <p:cNvSpPr>
            <a:spLocks noGrp="1"/>
          </p:cNvSpPr>
          <p:nvPr>
            <p:ph type="body" idx="1"/>
          </p:nvPr>
        </p:nvSpPr>
        <p:spPr>
          <a:xfrm>
            <a:off x="619126" y="5859153"/>
            <a:ext cx="7772400" cy="609111"/>
          </a:xfrm>
        </p:spPr>
        <p:txBody>
          <a:bodyPr/>
          <a:lstStyle/>
          <a:p>
            <a:r>
              <a:rPr lang="en-US" dirty="0" smtClean="0">
                <a:solidFill>
                  <a:schemeClr val="bg1"/>
                </a:solidFill>
              </a:rPr>
              <a:t>Mathias Klang @</a:t>
            </a:r>
            <a:r>
              <a:rPr lang="en-US" dirty="0" err="1" smtClean="0">
                <a:solidFill>
                  <a:schemeClr val="bg1"/>
                </a:solidFill>
              </a:rPr>
              <a:t>klangable</a:t>
            </a:r>
            <a:r>
              <a:rPr lang="en-US" dirty="0">
                <a:solidFill>
                  <a:schemeClr val="bg1"/>
                </a:solidFill>
              </a:rPr>
              <a:t> </a:t>
            </a:r>
            <a:r>
              <a:rPr lang="en-US" dirty="0" err="1" smtClean="0">
                <a:solidFill>
                  <a:schemeClr val="bg1"/>
                </a:solidFill>
              </a:rPr>
              <a:t>klang@umb.edu</a:t>
            </a:r>
            <a:endParaRPr lang="en-US" dirty="0">
              <a:solidFill>
                <a:schemeClr val="bg1"/>
              </a:solidFill>
            </a:endParaRPr>
          </a:p>
        </p:txBody>
      </p:sp>
      <p:sp>
        <p:nvSpPr>
          <p:cNvPr id="4" name="Subtitle 2"/>
          <p:cNvSpPr txBox="1">
            <a:spLocks/>
          </p:cNvSpPr>
          <p:nvPr/>
        </p:nvSpPr>
        <p:spPr>
          <a:xfrm>
            <a:off x="5092505" y="731519"/>
            <a:ext cx="3073938" cy="1320398"/>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nSpc>
                <a:spcPct val="90000"/>
              </a:lnSpc>
              <a:defRPr/>
            </a:pPr>
            <a:r>
              <a:rPr lang="en-US" sz="3200" i="1" smtClean="0">
                <a:solidFill>
                  <a:schemeClr val="bg1"/>
                </a:solidFill>
                <a:cs typeface="Calibri"/>
              </a:rPr>
              <a:t>“it isn’t real until it’s on </a:t>
            </a:r>
            <a:r>
              <a:rPr lang="en-US" sz="3200" i="1" dirty="0" err="1" smtClean="0">
                <a:solidFill>
                  <a:schemeClr val="bg1"/>
                </a:solidFill>
                <a:cs typeface="Calibri"/>
              </a:rPr>
              <a:t>facebook</a:t>
            </a:r>
            <a:r>
              <a:rPr lang="en-US" sz="3200" i="1" dirty="0" smtClean="0">
                <a:solidFill>
                  <a:schemeClr val="bg1"/>
                </a:solidFill>
                <a:cs typeface="Calibri"/>
              </a:rPr>
              <a:t>”</a:t>
            </a:r>
          </a:p>
          <a:p>
            <a:pPr>
              <a:buFontTx/>
              <a:buNone/>
              <a:defRPr/>
            </a:pPr>
            <a:endParaRPr lang="en-US" dirty="0">
              <a:solidFill>
                <a:srgbClr val="FFFFFF"/>
              </a:solidFill>
            </a:endParaRPr>
          </a:p>
        </p:txBody>
      </p:sp>
    </p:spTree>
    <p:extLst>
      <p:ext uri="{BB962C8B-B14F-4D97-AF65-F5344CB8AC3E}">
        <p14:creationId xmlns:p14="http://schemas.microsoft.com/office/powerpoint/2010/main" val="445120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5"/>
          <p:cNvSpPr>
            <a:spLocks noGrp="1"/>
          </p:cNvSpPr>
          <p:nvPr>
            <p:ph type="sldNum" idx="12"/>
          </p:nvPr>
        </p:nvSpPr>
        <p:spPr>
          <a:xfrm>
            <a:off x="7335838" y="6562725"/>
            <a:ext cx="2338387" cy="511175"/>
          </a:xfrm>
        </p:spPr>
        <p:txBody>
          <a:bodyPr/>
          <a:lstStyle/>
          <a:p>
            <a:fld id="{A493362E-9CAE-C74B-AE37-76F9B0951CD0}" type="slidenum">
              <a:rPr lang="fi-FI" altLang="x-none"/>
              <a:pPr/>
              <a:t>8</a:t>
            </a:fld>
            <a:endParaRPr lang="fi-FI" altLang="x-none"/>
          </a:p>
        </p:txBody>
      </p:sp>
      <p:sp>
        <p:nvSpPr>
          <p:cNvPr id="5" name="Rectangle 1"/>
          <p:cNvSpPr>
            <a:spLocks noChangeArrowheads="1"/>
          </p:cNvSpPr>
          <p:nvPr/>
        </p:nvSpPr>
        <p:spPr bwMode="auto">
          <a:xfrm>
            <a:off x="720725" y="585788"/>
            <a:ext cx="84709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9pPr>
          </a:lstStyle>
          <a:p>
            <a:pPr algn="ctr">
              <a:lnSpc>
                <a:spcPct val="93000"/>
              </a:lnSpc>
              <a:buClrTx/>
              <a:buFontTx/>
              <a:buNone/>
            </a:pPr>
            <a:r>
              <a:rPr lang="fi-FI" altLang="x-none" sz="4000" dirty="0" err="1" smtClean="0">
                <a:solidFill>
                  <a:srgbClr val="000000"/>
                </a:solidFill>
                <a:ea typeface="Arial" charset="0"/>
                <a:cs typeface="Arial" charset="0"/>
              </a:rPr>
              <a:t>Shrine</a:t>
            </a:r>
            <a:r>
              <a:rPr lang="fi-FI" altLang="x-none" sz="4000" dirty="0" smtClean="0">
                <a:solidFill>
                  <a:srgbClr val="000000"/>
                </a:solidFill>
                <a:ea typeface="Arial" charset="0"/>
                <a:cs typeface="Arial" charset="0"/>
              </a:rPr>
              <a:t> </a:t>
            </a:r>
            <a:r>
              <a:rPr lang="fi-FI" altLang="x-none" sz="4000" dirty="0">
                <a:solidFill>
                  <a:srgbClr val="000000"/>
                </a:solidFill>
                <a:ea typeface="Arial" charset="0"/>
                <a:cs typeface="Arial" charset="0"/>
              </a:rPr>
              <a:t>of </a:t>
            </a:r>
            <a:r>
              <a:rPr lang="fi-FI" altLang="x-none" sz="4000" dirty="0" err="1">
                <a:solidFill>
                  <a:srgbClr val="000000"/>
                </a:solidFill>
                <a:ea typeface="Arial" charset="0"/>
                <a:cs typeface="Arial" charset="0"/>
              </a:rPr>
              <a:t>the</a:t>
            </a:r>
            <a:r>
              <a:rPr lang="fi-FI" altLang="x-none" sz="4000" dirty="0">
                <a:solidFill>
                  <a:srgbClr val="000000"/>
                </a:solidFill>
                <a:ea typeface="Arial" charset="0"/>
                <a:cs typeface="Arial" charset="0"/>
              </a:rPr>
              <a:t> </a:t>
            </a:r>
            <a:r>
              <a:rPr lang="fi-FI" altLang="x-none" sz="4000" dirty="0" err="1">
                <a:solidFill>
                  <a:srgbClr val="000000"/>
                </a:solidFill>
                <a:ea typeface="Arial" charset="0"/>
                <a:cs typeface="Arial" charset="0"/>
              </a:rPr>
              <a:t>Fallen</a:t>
            </a:r>
            <a:r>
              <a:rPr lang="fi-FI" altLang="x-none" sz="4000" dirty="0">
                <a:solidFill>
                  <a:srgbClr val="000000"/>
                </a:solidFill>
                <a:ea typeface="Arial" charset="0"/>
                <a:cs typeface="Arial" charset="0"/>
              </a:rPr>
              <a:t> Warrior (case of World of </a:t>
            </a:r>
            <a:r>
              <a:rPr lang="fi-FI" altLang="x-none" sz="4000" dirty="0" err="1">
                <a:solidFill>
                  <a:srgbClr val="000000"/>
                </a:solidFill>
                <a:ea typeface="Arial" charset="0"/>
                <a:cs typeface="Arial" charset="0"/>
              </a:rPr>
              <a:t>Warcraft</a:t>
            </a:r>
            <a:r>
              <a:rPr lang="fi-FI" altLang="x-none" sz="4000" dirty="0">
                <a:solidFill>
                  <a:srgbClr val="000000"/>
                </a:solidFill>
                <a:ea typeface="Arial" charset="0"/>
                <a:cs typeface="Arial" charset="0"/>
              </a:rPr>
              <a: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525" y="1949450"/>
            <a:ext cx="3201988" cy="4022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1860550"/>
            <a:ext cx="2519363" cy="428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ctangle 4"/>
          <p:cNvSpPr>
            <a:spLocks noChangeArrowheads="1"/>
          </p:cNvSpPr>
          <p:nvPr/>
        </p:nvSpPr>
        <p:spPr bwMode="auto">
          <a:xfrm>
            <a:off x="660400" y="6276975"/>
            <a:ext cx="87503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lvl1pPr marL="3810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1pPr>
            <a:lvl2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2pPr>
            <a:lvl3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3pPr>
            <a:lvl4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4pPr>
            <a:lvl5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9pPr>
          </a:lstStyle>
          <a:p>
            <a:pPr>
              <a:lnSpc>
                <a:spcPct val="93000"/>
              </a:lnSpc>
              <a:buClrTx/>
              <a:buFontTx/>
              <a:buNone/>
            </a:pPr>
            <a:r>
              <a:rPr lang="fi-FI" altLang="x-none">
                <a:ea typeface="Arial" charset="0"/>
                <a:cs typeface="Arial" charset="0"/>
              </a:rPr>
              <a:t>Pictures: http://www.wowwiki.com/Michel_Koiter</a:t>
            </a:r>
          </a:p>
        </p:txBody>
      </p:sp>
    </p:spTree>
    <p:extLst>
      <p:ext uri="{BB962C8B-B14F-4D97-AF65-F5344CB8AC3E}">
        <p14:creationId xmlns:p14="http://schemas.microsoft.com/office/powerpoint/2010/main" val="493370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13"/>
            <a:ext cx="9144000" cy="5769000"/>
          </a:xfrm>
          <a:prstGeom prst="rect">
            <a:avLst/>
          </a:prstGeom>
        </p:spPr>
      </p:pic>
      <p:sp>
        <p:nvSpPr>
          <p:cNvPr id="5" name="Rectangle 4"/>
          <p:cNvSpPr/>
          <p:nvPr/>
        </p:nvSpPr>
        <p:spPr>
          <a:xfrm>
            <a:off x="6246055" y="-1"/>
            <a:ext cx="2897946" cy="685800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046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1975" y="5134708"/>
            <a:ext cx="7772400" cy="1002518"/>
          </a:xfrm>
        </p:spPr>
        <p:txBody>
          <a:bodyPr/>
          <a:lstStyle/>
          <a:p>
            <a:r>
              <a:rPr lang="en-US" dirty="0"/>
              <a:t>Adam </a:t>
            </a:r>
            <a:r>
              <a:rPr lang="en-US" dirty="0" err="1"/>
              <a:t>Ostrow</a:t>
            </a:r>
            <a:r>
              <a:rPr lang="en-US" dirty="0"/>
              <a:t>: After your final status </a:t>
            </a:r>
            <a:r>
              <a:rPr lang="en-US" dirty="0" smtClean="0"/>
              <a:t>update</a:t>
            </a:r>
          </a:p>
          <a:p>
            <a:r>
              <a:rPr lang="en-US" dirty="0"/>
              <a:t>https://</a:t>
            </a:r>
            <a:r>
              <a:rPr lang="en-US" dirty="0" err="1"/>
              <a:t>youtu.be</a:t>
            </a:r>
            <a:r>
              <a:rPr lang="en-US" dirty="0"/>
              <a:t>/D03n5dAmBSE</a:t>
            </a:r>
          </a:p>
        </p:txBody>
      </p:sp>
      <p:pic>
        <p:nvPicPr>
          <p:cNvPr id="4" name="Adam Ostrow After your final status upd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4175" y="411480"/>
            <a:ext cx="8128000" cy="4572000"/>
          </a:xfrm>
          <a:prstGeom prst="rect">
            <a:avLst/>
          </a:prstGeom>
        </p:spPr>
      </p:pic>
    </p:spTree>
    <p:extLst>
      <p:ext uri="{BB962C8B-B14F-4D97-AF65-F5344CB8AC3E}">
        <p14:creationId xmlns:p14="http://schemas.microsoft.com/office/powerpoint/2010/main" val="41729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Compassion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9287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927885"/>
            <a:ext cx="7772400" cy="1362075"/>
          </a:xfrm>
        </p:spPr>
        <p:txBody>
          <a:bodyPr/>
          <a:lstStyle/>
          <a:p>
            <a:r>
              <a:rPr lang="en-US" cap="small" dirty="0" smtClean="0"/>
              <a:t>Social media compassion</a:t>
            </a:r>
            <a:endParaRPr lang="en-US" cap="small"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38985" y="0"/>
            <a:ext cx="6005015" cy="3378941"/>
          </a:xfrm>
          <a:prstGeom prst="rect">
            <a:avLst/>
          </a:prstGeom>
        </p:spPr>
      </p:pic>
      <p:pic>
        <p:nvPicPr>
          <p:cNvPr id="5" name="Picture 4"/>
          <p:cNvPicPr>
            <a:picLocks noChangeAspect="1"/>
          </p:cNvPicPr>
          <p:nvPr/>
        </p:nvPicPr>
        <p:blipFill>
          <a:blip r:embed="rId3"/>
          <a:stretch>
            <a:fillRect/>
          </a:stretch>
        </p:blipFill>
        <p:spPr>
          <a:xfrm>
            <a:off x="1" y="1"/>
            <a:ext cx="3865936" cy="3481782"/>
          </a:xfrm>
          <a:prstGeom prst="rect">
            <a:avLst/>
          </a:prstGeom>
        </p:spPr>
      </p:pic>
      <p:pic>
        <p:nvPicPr>
          <p:cNvPr id="6" name="Picture 5"/>
          <p:cNvPicPr>
            <a:picLocks noChangeAspect="1"/>
          </p:cNvPicPr>
          <p:nvPr/>
        </p:nvPicPr>
        <p:blipFill>
          <a:blip r:embed="rId4"/>
          <a:stretch>
            <a:fillRect/>
          </a:stretch>
        </p:blipFill>
        <p:spPr>
          <a:xfrm>
            <a:off x="1" y="4773371"/>
            <a:ext cx="2079626" cy="2079626"/>
          </a:xfrm>
          <a:prstGeom prst="rect">
            <a:avLst/>
          </a:prstGeom>
        </p:spPr>
      </p:pic>
      <p:pic>
        <p:nvPicPr>
          <p:cNvPr id="7" name="Picture 6"/>
          <p:cNvPicPr>
            <a:picLocks noChangeAspect="1"/>
          </p:cNvPicPr>
          <p:nvPr/>
        </p:nvPicPr>
        <p:blipFill>
          <a:blip r:embed="rId5"/>
          <a:stretch>
            <a:fillRect/>
          </a:stretch>
        </p:blipFill>
        <p:spPr>
          <a:xfrm>
            <a:off x="7416179" y="4784615"/>
            <a:ext cx="1727821" cy="2073385"/>
          </a:xfrm>
          <a:prstGeom prst="rect">
            <a:avLst/>
          </a:prstGeom>
        </p:spPr>
      </p:pic>
      <p:pic>
        <p:nvPicPr>
          <p:cNvPr id="8" name="Picture 7"/>
          <p:cNvPicPr>
            <a:picLocks noChangeAspect="1"/>
          </p:cNvPicPr>
          <p:nvPr/>
        </p:nvPicPr>
        <p:blipFill>
          <a:blip r:embed="rId6"/>
          <a:stretch>
            <a:fillRect/>
          </a:stretch>
        </p:blipFill>
        <p:spPr>
          <a:xfrm>
            <a:off x="3582619" y="4765659"/>
            <a:ext cx="2088165" cy="2092341"/>
          </a:xfrm>
          <a:prstGeom prst="rect">
            <a:avLst/>
          </a:prstGeom>
        </p:spPr>
      </p:pic>
    </p:spTree>
    <p:extLst>
      <p:ext uri="{BB962C8B-B14F-4D97-AF65-F5344CB8AC3E}">
        <p14:creationId xmlns:p14="http://schemas.microsoft.com/office/powerpoint/2010/main" val="1752007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80495"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446" y="877868"/>
            <a:ext cx="7447475" cy="2551132"/>
          </a:xfrm>
          <a:prstGeom prst="rect">
            <a:avLst/>
          </a:prstGeom>
        </p:spPr>
      </p:pic>
    </p:spTree>
    <p:extLst>
      <p:ext uri="{BB962C8B-B14F-4D97-AF65-F5344CB8AC3E}">
        <p14:creationId xmlns:p14="http://schemas.microsoft.com/office/powerpoint/2010/main" val="272989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80495" cy="6858000"/>
          </a:xfrm>
          <a:prstGeom prst="rect">
            <a:avLst/>
          </a:prstGeom>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29" y="1992728"/>
            <a:ext cx="8145684" cy="2104194"/>
          </a:xfrm>
          <a:prstGeom prst="rect">
            <a:avLst/>
          </a:prstGeom>
        </p:spPr>
      </p:pic>
    </p:spTree>
    <p:extLst>
      <p:ext uri="{BB962C8B-B14F-4D97-AF65-F5344CB8AC3E}">
        <p14:creationId xmlns:p14="http://schemas.microsoft.com/office/powerpoint/2010/main" val="2095037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Mourning</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3613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543800" cy="6858000"/>
          </a:xfrm>
          <a:prstGeom prst="rect">
            <a:avLst/>
          </a:prstGeom>
        </p:spPr>
      </p:pic>
      <p:sp>
        <p:nvSpPr>
          <p:cNvPr id="5" name="Rectangle 4"/>
          <p:cNvSpPr/>
          <p:nvPr/>
        </p:nvSpPr>
        <p:spPr>
          <a:xfrm>
            <a:off x="4994030" y="1237957"/>
            <a:ext cx="4149969" cy="562004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331" y="1914659"/>
            <a:ext cx="5347724" cy="3599875"/>
          </a:xfrm>
          <a:prstGeom prst="rect">
            <a:avLst/>
          </a:prstGeom>
        </p:spPr>
      </p:pic>
    </p:spTree>
    <p:extLst>
      <p:ext uri="{BB962C8B-B14F-4D97-AF65-F5344CB8AC3E}">
        <p14:creationId xmlns:p14="http://schemas.microsoft.com/office/powerpoint/2010/main" val="113468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63" y="1118382"/>
            <a:ext cx="7937500" cy="4102100"/>
          </a:xfrm>
          <a:prstGeom prst="rect">
            <a:avLst/>
          </a:prstGeom>
        </p:spPr>
      </p:pic>
    </p:spTree>
    <p:extLst>
      <p:ext uri="{BB962C8B-B14F-4D97-AF65-F5344CB8AC3E}">
        <p14:creationId xmlns:p14="http://schemas.microsoft.com/office/powerpoint/2010/main" val="1860347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Augmenting </a:t>
            </a:r>
            <a:r>
              <a:rPr lang="en-US" b="0" dirty="0" err="1" smtClean="0"/>
              <a:t>deatH</a:t>
            </a:r>
            <a:endParaRPr lang="en-US" b="0" dirty="0"/>
          </a:p>
        </p:txBody>
      </p:sp>
      <p:sp>
        <p:nvSpPr>
          <p:cNvPr id="3" name="Text Placeholder 2"/>
          <p:cNvSpPr>
            <a:spLocks noGrp="1"/>
          </p:cNvSpPr>
          <p:nvPr>
            <p:ph type="body" idx="1"/>
          </p:nvPr>
        </p:nvSpPr>
        <p:spPr/>
        <p:txBody>
          <a:bodyPr>
            <a:normAutofit/>
          </a:bodyPr>
          <a:lstStyle/>
          <a:p>
            <a:r>
              <a:rPr lang="en-US" dirty="0"/>
              <a:t>“</a:t>
            </a:r>
            <a:r>
              <a:rPr lang="en-US" dirty="0" err="1"/>
              <a:t>Cybermemorials</a:t>
            </a:r>
            <a:r>
              <a:rPr lang="en-US" dirty="0"/>
              <a:t>” </a:t>
            </a:r>
            <a:r>
              <a:rPr lang="en-US" dirty="0" smtClean="0"/>
              <a:t>and </a:t>
            </a:r>
            <a:r>
              <a:rPr lang="en-US" dirty="0"/>
              <a:t>“</a:t>
            </a:r>
            <a:r>
              <a:rPr lang="en-US" dirty="0" err="1"/>
              <a:t>virtualcemeteries</a:t>
            </a:r>
            <a:r>
              <a:rPr lang="en-US" dirty="0"/>
              <a:t>” </a:t>
            </a:r>
            <a:r>
              <a:rPr lang="en-US" dirty="0" smtClean="0"/>
              <a:t>have been around since </a:t>
            </a:r>
            <a:r>
              <a:rPr lang="en-US" dirty="0"/>
              <a:t>1996. </a:t>
            </a:r>
            <a:r>
              <a:rPr lang="en-US" dirty="0" smtClean="0"/>
              <a:t>They include both </a:t>
            </a:r>
            <a:r>
              <a:rPr lang="en-US" dirty="0"/>
              <a:t>static content (profiles that resemble an obituary</a:t>
            </a:r>
            <a:r>
              <a:rPr lang="en-US" dirty="0" smtClean="0"/>
              <a:t>) and </a:t>
            </a:r>
            <a:r>
              <a:rPr lang="en-US" dirty="0"/>
              <a:t>dynamic content (“</a:t>
            </a:r>
            <a:r>
              <a:rPr lang="en-US" dirty="0" err="1"/>
              <a:t>guestbooks</a:t>
            </a:r>
            <a:r>
              <a:rPr lang="en-US" dirty="0"/>
              <a:t>” that allow visitors </a:t>
            </a:r>
            <a:r>
              <a:rPr lang="en-US" dirty="0" smtClean="0"/>
              <a:t>to add </a:t>
            </a:r>
            <a:r>
              <a:rPr lang="en-US" dirty="0"/>
              <a:t>content to the site). </a:t>
            </a:r>
          </a:p>
        </p:txBody>
      </p:sp>
    </p:spTree>
    <p:extLst>
      <p:ext uri="{BB962C8B-B14F-4D97-AF65-F5344CB8AC3E}">
        <p14:creationId xmlns:p14="http://schemas.microsoft.com/office/powerpoint/2010/main" val="15902054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869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26" y="2419643"/>
            <a:ext cx="4916696" cy="4438357"/>
          </a:xfrm>
          <a:prstGeom prst="rect">
            <a:avLst/>
          </a:prstGeom>
        </p:spPr>
      </p:pic>
    </p:spTree>
    <p:extLst>
      <p:ext uri="{BB962C8B-B14F-4D97-AF65-F5344CB8AC3E}">
        <p14:creationId xmlns:p14="http://schemas.microsoft.com/office/powerpoint/2010/main" val="516570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del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52155"/>
          </a:xfrm>
          <a:prstGeom prst="rect">
            <a:avLst/>
          </a:prstGeom>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22313" y="4840712"/>
            <a:ext cx="7772400" cy="1500187"/>
          </a:xfrm>
        </p:spPr>
        <p:txBody>
          <a:bodyPr/>
          <a:lstStyle/>
          <a:p>
            <a:endParaRPr lang="en-US" dirty="0"/>
          </a:p>
        </p:txBody>
      </p:sp>
    </p:spTree>
    <p:extLst>
      <p:ext uri="{BB962C8B-B14F-4D97-AF65-F5344CB8AC3E}">
        <p14:creationId xmlns:p14="http://schemas.microsoft.com/office/powerpoint/2010/main" val="33405662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ectiv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0198"/>
            <a:ext cx="9144000" cy="5467802"/>
          </a:xfrm>
          <a:prstGeom prst="rect">
            <a:avLst/>
          </a:prstGeom>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22313" y="4825824"/>
            <a:ext cx="7772400" cy="1500187"/>
          </a:xfrm>
        </p:spPr>
        <p:txBody>
          <a:bodyPr/>
          <a:lstStyle/>
          <a:p>
            <a:endParaRPr lang="en-US" dirty="0"/>
          </a:p>
        </p:txBody>
      </p:sp>
      <p:pic>
        <p:nvPicPr>
          <p:cNvPr id="5" name="Picture 4" descr="chea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8186" y="77600"/>
            <a:ext cx="5972858" cy="2167064"/>
          </a:xfrm>
          <a:prstGeom prst="rect">
            <a:avLst/>
          </a:prstGeom>
        </p:spPr>
      </p:pic>
    </p:spTree>
    <p:extLst>
      <p:ext uri="{BB962C8B-B14F-4D97-AF65-F5344CB8AC3E}">
        <p14:creationId xmlns:p14="http://schemas.microsoft.com/office/powerpoint/2010/main" val="692432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312" y="0"/>
            <a:ext cx="9144000" cy="5245395"/>
          </a:xfrm>
          <a:prstGeom prst="rect">
            <a:avLst/>
          </a:prstGeom>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97572" y="5018881"/>
            <a:ext cx="7772400" cy="1500187"/>
          </a:xfrm>
        </p:spPr>
        <p:txBody>
          <a:bodyPr>
            <a:normAutofit/>
          </a:bodyPr>
          <a:lstStyle/>
          <a:p>
            <a:r>
              <a:rPr lang="en-US" dirty="0"/>
              <a:t>http://</a:t>
            </a:r>
            <a:r>
              <a:rPr lang="en-US" dirty="0" err="1"/>
              <a:t>www.nybooks.com</a:t>
            </a:r>
            <a:r>
              <a:rPr lang="en-US" dirty="0"/>
              <a:t>/articles/2010/11/25/generation-why/</a:t>
            </a:r>
          </a:p>
        </p:txBody>
      </p:sp>
      <p:pic>
        <p:nvPicPr>
          <p:cNvPr id="6" name="Picture 5" descr="virtua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210" y="2761482"/>
            <a:ext cx="6487762" cy="2910497"/>
          </a:xfrm>
          <a:prstGeom prst="rect">
            <a:avLst/>
          </a:prstGeom>
        </p:spPr>
      </p:pic>
    </p:spTree>
    <p:extLst>
      <p:ext uri="{BB962C8B-B14F-4D97-AF65-F5344CB8AC3E}">
        <p14:creationId xmlns:p14="http://schemas.microsoft.com/office/powerpoint/2010/main" val="1001640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vogu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557372"/>
          </a:xfrm>
          <a:prstGeom prst="rect">
            <a:avLst/>
          </a:prstGeom>
        </p:spPr>
      </p:pic>
      <p:pic>
        <p:nvPicPr>
          <p:cNvPr id="5" name="Picture 4" descr="fe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13" y="2024216"/>
            <a:ext cx="7917810" cy="3109714"/>
          </a:xfrm>
          <a:prstGeom prst="rect">
            <a:avLst/>
          </a:prstGeom>
        </p:spPr>
      </p:pic>
    </p:spTree>
    <p:extLst>
      <p:ext uri="{BB962C8B-B14F-4D97-AF65-F5344CB8AC3E}">
        <p14:creationId xmlns:p14="http://schemas.microsoft.com/office/powerpoint/2010/main" val="7067518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Funeral Selfies: The final straw?</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8439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descr="huffpo selfi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363818"/>
          </a:xfrm>
          <a:prstGeom prst="rect">
            <a:avLst/>
          </a:prstGeom>
        </p:spPr>
      </p:pic>
    </p:spTree>
    <p:extLst>
      <p:ext uri="{BB962C8B-B14F-4D97-AF65-F5344CB8AC3E}">
        <p14:creationId xmlns:p14="http://schemas.microsoft.com/office/powerpoint/2010/main" val="3113420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si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45620"/>
          </a:xfrm>
          <a:prstGeom prst="rect">
            <a:avLst/>
          </a:prstGeom>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22313" y="4773666"/>
            <a:ext cx="7772400" cy="1500187"/>
          </a:xfrm>
        </p:spPr>
        <p:txBody>
          <a:bodyPr/>
          <a:lstStyle/>
          <a:p>
            <a:r>
              <a:rPr lang="en-US" dirty="0"/>
              <a:t>Teenagers Are Taking </a:t>
            </a:r>
            <a:r>
              <a:rPr lang="en-US" dirty="0" err="1"/>
              <a:t>Selfies</a:t>
            </a:r>
            <a:r>
              <a:rPr lang="en-US" dirty="0"/>
              <a:t> At Funerals — And A New </a:t>
            </a:r>
            <a:r>
              <a:rPr lang="en-US" dirty="0" err="1"/>
              <a:t>Tumblr</a:t>
            </a:r>
            <a:r>
              <a:rPr lang="en-US" dirty="0"/>
              <a:t> Has The Entire </a:t>
            </a:r>
            <a:r>
              <a:rPr lang="en-US" dirty="0" err="1"/>
              <a:t>Cringeworthy</a:t>
            </a:r>
            <a:r>
              <a:rPr lang="en-US" dirty="0"/>
              <a:t> Collection http://</a:t>
            </a:r>
            <a:r>
              <a:rPr lang="en-US" dirty="0" err="1"/>
              <a:t>www.businessinsider.com</a:t>
            </a:r>
            <a:r>
              <a:rPr lang="en-US" dirty="0"/>
              <a:t>/selfies-at-funerals-tumblr-2013-10</a:t>
            </a:r>
          </a:p>
        </p:txBody>
      </p:sp>
    </p:spTree>
    <p:extLst>
      <p:ext uri="{BB962C8B-B14F-4D97-AF65-F5344CB8AC3E}">
        <p14:creationId xmlns:p14="http://schemas.microsoft.com/office/powerpoint/2010/main" val="26365801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4" name="Picture 3" descr="atlanti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498080" cy="6858000"/>
          </a:xfrm>
          <a:prstGeom prst="rect">
            <a:avLst/>
          </a:prstGeom>
        </p:spPr>
      </p:pic>
      <p:pic>
        <p:nvPicPr>
          <p:cNvPr id="5" name="Picture 4" descr="ripbowi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617" y="235766"/>
            <a:ext cx="2924925" cy="678051"/>
          </a:xfrm>
          <a:prstGeom prst="rect">
            <a:avLst/>
          </a:prstGeom>
        </p:spPr>
      </p:pic>
      <p:pic>
        <p:nvPicPr>
          <p:cNvPr id="6" name="Picture 5" descr="griefpolic.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23" y="3050138"/>
            <a:ext cx="5689177" cy="1468745"/>
          </a:xfrm>
          <a:prstGeom prst="rect">
            <a:avLst/>
          </a:prstGeom>
        </p:spPr>
      </p:pic>
    </p:spTree>
    <p:extLst>
      <p:ext uri="{BB962C8B-B14F-4D97-AF65-F5344CB8AC3E}">
        <p14:creationId xmlns:p14="http://schemas.microsoft.com/office/powerpoint/2010/main" val="3226296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what is don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774" y="2637300"/>
            <a:ext cx="8115300" cy="2730500"/>
          </a:xfrm>
          <a:prstGeom prst="rect">
            <a:avLst/>
          </a:prstGeom>
        </p:spPr>
      </p:pic>
    </p:spTree>
    <p:extLst>
      <p:ext uri="{BB962C8B-B14F-4D97-AF65-F5344CB8AC3E}">
        <p14:creationId xmlns:p14="http://schemas.microsoft.com/office/powerpoint/2010/main" val="1797376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8759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67020"/>
            <a:ext cx="5465566" cy="5190980"/>
          </a:xfrm>
          <a:prstGeom prst="rect">
            <a:avLst/>
          </a:prstGeom>
        </p:spPr>
      </p:pic>
    </p:spTree>
    <p:extLst>
      <p:ext uri="{BB962C8B-B14F-4D97-AF65-F5344CB8AC3E}">
        <p14:creationId xmlns:p14="http://schemas.microsoft.com/office/powerpoint/2010/main" val="2080471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zebel.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94476"/>
          </a:xfrm>
          <a:prstGeom prst="rect">
            <a:avLst/>
          </a:prstGeom>
        </p:spPr>
      </p:pic>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722313" y="4722343"/>
            <a:ext cx="7772400" cy="1500187"/>
          </a:xfrm>
        </p:spPr>
        <p:txBody>
          <a:bodyPr/>
          <a:lstStyle/>
          <a:p>
            <a:r>
              <a:rPr lang="en-US" dirty="0"/>
              <a:t>A Passionate Defense of </a:t>
            </a:r>
            <a:r>
              <a:rPr lang="en-US" dirty="0" err="1"/>
              <a:t>Selfies</a:t>
            </a:r>
            <a:r>
              <a:rPr lang="en-US" dirty="0"/>
              <a:t> at Funerals http://</a:t>
            </a:r>
            <a:r>
              <a:rPr lang="en-US" dirty="0" err="1"/>
              <a:t>jezebel.com</a:t>
            </a:r>
            <a:r>
              <a:rPr lang="en-US" dirty="0"/>
              <a:t>/a-passionate-defense-of-selfies-at-funerals-1455095190</a:t>
            </a:r>
          </a:p>
        </p:txBody>
      </p:sp>
    </p:spTree>
    <p:extLst>
      <p:ext uri="{BB962C8B-B14F-4D97-AF65-F5344CB8AC3E}">
        <p14:creationId xmlns:p14="http://schemas.microsoft.com/office/powerpoint/2010/main" val="31329686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a:t>A Passionate Defense of </a:t>
            </a:r>
            <a:r>
              <a:rPr lang="en-US" cap="small" dirty="0" err="1"/>
              <a:t>Selfies</a:t>
            </a:r>
            <a:r>
              <a:rPr lang="en-US" cap="small" dirty="0"/>
              <a:t> at Funerals</a:t>
            </a:r>
          </a:p>
        </p:txBody>
      </p:sp>
      <p:sp>
        <p:nvSpPr>
          <p:cNvPr id="3" name="Text Placeholder 2"/>
          <p:cNvSpPr>
            <a:spLocks noGrp="1"/>
          </p:cNvSpPr>
          <p:nvPr>
            <p:ph type="body" idx="1"/>
          </p:nvPr>
        </p:nvSpPr>
        <p:spPr>
          <a:xfrm>
            <a:off x="722313" y="1992301"/>
            <a:ext cx="7772400" cy="2414599"/>
          </a:xfrm>
        </p:spPr>
        <p:txBody>
          <a:bodyPr>
            <a:normAutofit/>
          </a:bodyPr>
          <a:lstStyle/>
          <a:p>
            <a:r>
              <a:rPr lang="en-US" dirty="0"/>
              <a:t>Are these particular teenagers missing the etiquette train by posting funeral </a:t>
            </a:r>
            <a:r>
              <a:rPr lang="en-US" dirty="0" err="1"/>
              <a:t>selfies</a:t>
            </a:r>
            <a:r>
              <a:rPr lang="en-US" dirty="0"/>
              <a:t>? Absolutely. But just like most teenagers in 2013 have never ridden on a train, forget the metaphorical etiquette train, statistically they've never been to a funeral either. Not a single article has mentioned the reason that "</a:t>
            </a:r>
            <a:r>
              <a:rPr lang="en-US" dirty="0" err="1"/>
              <a:t>Selfies</a:t>
            </a:r>
            <a:r>
              <a:rPr lang="en-US" dirty="0"/>
              <a:t> at Funerals"—regardless of </a:t>
            </a:r>
            <a:r>
              <a:rPr lang="en-US" dirty="0" err="1"/>
              <a:t>Feifer's</a:t>
            </a:r>
            <a:r>
              <a:rPr lang="en-US" dirty="0"/>
              <a:t> humorous intentions— is </a:t>
            </a:r>
            <a:r>
              <a:rPr lang="en-US" b="1" dirty="0"/>
              <a:t>actually scathing cultural commentary: our tragic disengagement with the reality of death</a:t>
            </a:r>
            <a:r>
              <a:rPr lang="en-US" dirty="0"/>
              <a:t>.</a:t>
            </a:r>
          </a:p>
        </p:txBody>
      </p:sp>
    </p:spTree>
    <p:extLst>
      <p:ext uri="{BB962C8B-B14F-4D97-AF65-F5344CB8AC3E}">
        <p14:creationId xmlns:p14="http://schemas.microsoft.com/office/powerpoint/2010/main" val="40151952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a:t>A Passionate Defense of </a:t>
            </a:r>
            <a:r>
              <a:rPr lang="en-US" cap="small" dirty="0" err="1"/>
              <a:t>Selfies</a:t>
            </a:r>
            <a:r>
              <a:rPr lang="en-US" cap="small" dirty="0"/>
              <a:t> at Funerals</a:t>
            </a:r>
            <a:endParaRPr lang="en-US" dirty="0"/>
          </a:p>
        </p:txBody>
      </p:sp>
      <p:sp>
        <p:nvSpPr>
          <p:cNvPr id="3" name="Text Placeholder 2"/>
          <p:cNvSpPr>
            <a:spLocks noGrp="1"/>
          </p:cNvSpPr>
          <p:nvPr>
            <p:ph type="body" idx="1"/>
          </p:nvPr>
        </p:nvSpPr>
        <p:spPr>
          <a:xfrm>
            <a:off x="722313" y="924613"/>
            <a:ext cx="7772400" cy="3482288"/>
          </a:xfrm>
        </p:spPr>
        <p:txBody>
          <a:bodyPr>
            <a:normAutofit/>
          </a:bodyPr>
          <a:lstStyle/>
          <a:p>
            <a:r>
              <a:rPr lang="en-US" dirty="0"/>
              <a:t>What if we gave our </a:t>
            </a:r>
            <a:r>
              <a:rPr lang="en-US" dirty="0" err="1"/>
              <a:t>duckfaced</a:t>
            </a:r>
            <a:r>
              <a:rPr lang="en-US" dirty="0"/>
              <a:t> </a:t>
            </a:r>
            <a:r>
              <a:rPr lang="en-US" dirty="0" err="1"/>
              <a:t>n'er</a:t>
            </a:r>
            <a:r>
              <a:rPr lang="en-US" dirty="0"/>
              <a:t> do wells the obligation to engage with the real processes of death, to remind them that when someone dies that there is a real corpse and real grief left behind. Death is not an abstract concept. They could take part in a physical and emotional ritual beyond awkwardly lining up to file by an embalmed and made up body the funeral director has laid out under rose colored lights. No wonder these teenagers retreat to the bathroom to fix their hair and take a </a:t>
            </a:r>
            <a:r>
              <a:rPr lang="en-US" dirty="0" err="1"/>
              <a:t>selfie</a:t>
            </a:r>
            <a:r>
              <a:rPr lang="en-US" dirty="0"/>
              <a:t> in the mirror out of impotence and boredom. Our cultural traditions have failed them, and </a:t>
            </a:r>
            <a:r>
              <a:rPr lang="en-US" dirty="0" err="1"/>
              <a:t>selfies</a:t>
            </a:r>
            <a:r>
              <a:rPr lang="en-US" dirty="0"/>
              <a:t> at funerals are one of their only outlets to ritual and mourning in the age of the smartphone.</a:t>
            </a:r>
          </a:p>
        </p:txBody>
      </p:sp>
    </p:spTree>
    <p:extLst>
      <p:ext uri="{BB962C8B-B14F-4D97-AF65-F5344CB8AC3E}">
        <p14:creationId xmlns:p14="http://schemas.microsoft.com/office/powerpoint/2010/main" val="1573960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Y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412" y="0"/>
            <a:ext cx="9144000" cy="6067245"/>
          </a:xfrm>
          <a:prstGeom prst="rect">
            <a:avLst/>
          </a:prstGeom>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22313" y="5211321"/>
            <a:ext cx="7772400" cy="1500187"/>
          </a:xfrm>
        </p:spPr>
        <p:txBody>
          <a:bodyPr/>
          <a:lstStyle/>
          <a:p>
            <a:r>
              <a:rPr lang="en-US" dirty="0"/>
              <a:t>http://</a:t>
            </a:r>
            <a:r>
              <a:rPr lang="en-US" dirty="0" err="1"/>
              <a:t>www.nytimes.com</a:t>
            </a:r>
            <a:r>
              <a:rPr lang="en-US" dirty="0"/>
              <a:t>/2014/03/23/fashion/an-online-generation-redefines-</a:t>
            </a:r>
            <a:r>
              <a:rPr lang="en-US" dirty="0" err="1"/>
              <a:t>mourning.html</a:t>
            </a:r>
            <a:endParaRPr lang="en-US" dirty="0"/>
          </a:p>
        </p:txBody>
      </p:sp>
      <p:pic>
        <p:nvPicPr>
          <p:cNvPr id="5" name="Picture 4" descr="displa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517" y="2607531"/>
            <a:ext cx="5169110" cy="1678166"/>
          </a:xfrm>
          <a:prstGeom prst="rect">
            <a:avLst/>
          </a:prstGeom>
        </p:spPr>
      </p:pic>
    </p:spTree>
    <p:extLst>
      <p:ext uri="{BB962C8B-B14F-4D97-AF65-F5344CB8AC3E}">
        <p14:creationId xmlns:p14="http://schemas.microsoft.com/office/powerpoint/2010/main" val="42133197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tim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31735"/>
          </a:xfrm>
          <a:prstGeom prst="rect">
            <a:avLst/>
          </a:prstGeom>
        </p:spPr>
      </p:pic>
    </p:spTree>
    <p:extLst>
      <p:ext uri="{BB962C8B-B14F-4D97-AF65-F5344CB8AC3E}">
        <p14:creationId xmlns:p14="http://schemas.microsoft.com/office/powerpoint/2010/main" val="1703433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 Tourism (and selfies)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84488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755650"/>
            <a:ext cx="6096000" cy="5346700"/>
          </a:xfrm>
          <a:prstGeom prst="rect">
            <a:avLst/>
          </a:prstGeom>
        </p:spPr>
      </p:pic>
    </p:spTree>
    <p:extLst>
      <p:ext uri="{BB962C8B-B14F-4D97-AF65-F5344CB8AC3E}">
        <p14:creationId xmlns:p14="http://schemas.microsoft.com/office/powerpoint/2010/main" val="957424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412085"/>
          </a:xfrm>
          <a:prstGeom prst="rect">
            <a:avLst/>
          </a:prstGeom>
        </p:spPr>
      </p:pic>
    </p:spTree>
    <p:extLst>
      <p:ext uri="{BB962C8B-B14F-4D97-AF65-F5344CB8AC3E}">
        <p14:creationId xmlns:p14="http://schemas.microsoft.com/office/powerpoint/2010/main" val="6778870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0"/>
            <a:ext cx="6228184" cy="6858000"/>
          </a:xfrm>
          <a:prstGeom prst="rect">
            <a:avLst/>
          </a:prstGeom>
        </p:spPr>
      </p:pic>
    </p:spTree>
    <p:extLst>
      <p:ext uri="{BB962C8B-B14F-4D97-AF65-F5344CB8AC3E}">
        <p14:creationId xmlns:p14="http://schemas.microsoft.com/office/powerpoint/2010/main" val="10596585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Holocaust memorial Berlin</a:t>
            </a:r>
            <a:endParaRPr lang="en-US" dirty="0"/>
          </a:p>
        </p:txBody>
      </p:sp>
      <p:sp>
        <p:nvSpPr>
          <p:cNvPr id="3" name="Text Placeholder 2"/>
          <p:cNvSpPr>
            <a:spLocks noGrp="1"/>
          </p:cNvSpPr>
          <p:nvPr>
            <p:ph type="body" idx="1"/>
          </p:nvPr>
        </p:nvSpPr>
        <p:spPr>
          <a:xfrm>
            <a:off x="722313" y="4406900"/>
            <a:ext cx="7772400" cy="1500187"/>
          </a:xfrm>
        </p:spPr>
        <p:txBody>
          <a:bodyPr/>
          <a:lstStyle/>
          <a:p>
            <a:r>
              <a:rPr lang="en-US"/>
              <a:t>Berlin's Holocaust memorial, an unrelenting grid of 2,711 concrete slabs located near the Brandenburg Gate</a:t>
            </a:r>
          </a:p>
        </p:txBody>
      </p:sp>
      <p:pic>
        <p:nvPicPr>
          <p:cNvPr id="4" name="Picture 3"/>
          <p:cNvPicPr>
            <a:picLocks noChangeAspect="1"/>
          </p:cNvPicPr>
          <p:nvPr/>
        </p:nvPicPr>
        <p:blipFill>
          <a:blip r:embed="rId2"/>
          <a:stretch>
            <a:fillRect/>
          </a:stretch>
        </p:blipFill>
        <p:spPr>
          <a:xfrm>
            <a:off x="2236763" y="88106"/>
            <a:ext cx="6907237" cy="4294101"/>
          </a:xfrm>
          <a:prstGeom prst="rect">
            <a:avLst/>
          </a:prstGeom>
        </p:spPr>
      </p:pic>
    </p:spTree>
    <p:extLst>
      <p:ext uri="{BB962C8B-B14F-4D97-AF65-F5344CB8AC3E}">
        <p14:creationId xmlns:p14="http://schemas.microsoft.com/office/powerpoint/2010/main" val="1425067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7900"/>
            <a:ext cx="9144000" cy="4890198"/>
          </a:xfrm>
          <a:prstGeom prst="rect">
            <a:avLst/>
          </a:prstGeom>
        </p:spPr>
      </p:pic>
    </p:spTree>
    <p:extLst>
      <p:ext uri="{BB962C8B-B14F-4D97-AF65-F5344CB8AC3E}">
        <p14:creationId xmlns:p14="http://schemas.microsoft.com/office/powerpoint/2010/main" val="11613735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27000" y="927100"/>
            <a:ext cx="8890000" cy="5003800"/>
          </a:xfrm>
          <a:prstGeom prst="rect">
            <a:avLst/>
          </a:prstGeom>
        </p:spPr>
      </p:pic>
    </p:spTree>
    <p:extLst>
      <p:ext uri="{BB962C8B-B14F-4D97-AF65-F5344CB8AC3E}">
        <p14:creationId xmlns:p14="http://schemas.microsoft.com/office/powerpoint/2010/main" val="4383113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546100" y="120650"/>
            <a:ext cx="8051800" cy="6616700"/>
          </a:xfrm>
          <a:prstGeom prst="rect">
            <a:avLst/>
          </a:prstGeom>
        </p:spPr>
      </p:pic>
    </p:spTree>
    <p:extLst>
      <p:ext uri="{BB962C8B-B14F-4D97-AF65-F5344CB8AC3E}">
        <p14:creationId xmlns:p14="http://schemas.microsoft.com/office/powerpoint/2010/main" val="2203070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413606"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259" y="1739094"/>
            <a:ext cx="6599149" cy="1462087"/>
          </a:xfrm>
          <a:prstGeom prst="rect">
            <a:avLst/>
          </a:prstGeom>
        </p:spPr>
      </p:pic>
    </p:spTree>
    <p:extLst>
      <p:ext uri="{BB962C8B-B14F-4D97-AF65-F5344CB8AC3E}">
        <p14:creationId xmlns:p14="http://schemas.microsoft.com/office/powerpoint/2010/main" val="8295468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98"/>
            <a:ext cx="9144000" cy="5736629"/>
          </a:xfrm>
          <a:prstGeom prst="rect">
            <a:avLst/>
          </a:prstGeom>
        </p:spPr>
      </p:pic>
    </p:spTree>
    <p:extLst>
      <p:ext uri="{BB962C8B-B14F-4D97-AF65-F5344CB8AC3E}">
        <p14:creationId xmlns:p14="http://schemas.microsoft.com/office/powerpoint/2010/main" val="8470028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69396"/>
            <a:ext cx="9144000" cy="6719207"/>
          </a:xfrm>
          <a:prstGeom prst="rect">
            <a:avLst/>
          </a:prstGeom>
        </p:spPr>
      </p:pic>
    </p:spTree>
    <p:extLst>
      <p:ext uri="{BB962C8B-B14F-4D97-AF65-F5344CB8AC3E}">
        <p14:creationId xmlns:p14="http://schemas.microsoft.com/office/powerpoint/2010/main" val="7746457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Eyes ! (Youth from Antikythera!) by agelakis cc by nc 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2" name="Title 1"/>
          <p:cNvSpPr>
            <a:spLocks noGrp="1"/>
          </p:cNvSpPr>
          <p:nvPr>
            <p:ph type="title"/>
          </p:nvPr>
        </p:nvSpPr>
        <p:spPr/>
        <p:txBody>
          <a:bodyPr/>
          <a:lstStyle/>
          <a:p>
            <a:pPr eaLnBrk="1" hangingPunct="1"/>
            <a:r>
              <a:rPr lang="en-US" sz="4800" cap="none">
                <a:latin typeface="Calibri" charset="0"/>
                <a:ea typeface="ヒラギノ角ゴ Pro W3" charset="0"/>
                <a:cs typeface="ヒラギノ角ゴ Pro W3" charset="0"/>
              </a:rPr>
              <a:t>THANKS!</a:t>
            </a:r>
          </a:p>
        </p:txBody>
      </p:sp>
      <p:sp>
        <p:nvSpPr>
          <p:cNvPr id="2" name="Text Placeholder 1"/>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spTree>
    <p:extLst>
      <p:ext uri="{BB962C8B-B14F-4D97-AF65-F5344CB8AC3E}">
        <p14:creationId xmlns:p14="http://schemas.microsoft.com/office/powerpoint/2010/main" val="3686777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959"/>
            <a:ext cx="9144000" cy="4419508"/>
          </a:xfrm>
          <a:prstGeom prst="rect">
            <a:avLst/>
          </a:prstGeom>
        </p:spPr>
      </p:pic>
    </p:spTree>
    <p:extLst>
      <p:ext uri="{BB962C8B-B14F-4D97-AF65-F5344CB8AC3E}">
        <p14:creationId xmlns:p14="http://schemas.microsoft.com/office/powerpoint/2010/main" val="1559978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0009"/>
            <a:ext cx="3429000" cy="200818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p:cNvSpPr txBox="1">
            <a:spLocks noChangeArrowheads="1"/>
          </p:cNvSpPr>
          <p:nvPr/>
        </p:nvSpPr>
        <p:spPr bwMode="auto">
          <a:xfrm>
            <a:off x="304800" y="2717409"/>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pl-PL" altLang="x-none"/>
              <a:t>http://virtualgrave.eu/</a:t>
            </a:r>
          </a:p>
        </p:txBody>
      </p:sp>
      <p:pic>
        <p:nvPicPr>
          <p:cNvPr id="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50609"/>
            <a:ext cx="4191000" cy="2695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3"/>
          <p:cNvSpPr txBox="1">
            <a:spLocks noChangeArrowheads="1"/>
          </p:cNvSpPr>
          <p:nvPr/>
        </p:nvSpPr>
        <p:spPr bwMode="auto">
          <a:xfrm>
            <a:off x="5257800" y="4393809"/>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pl-PL" altLang="x-none"/>
              <a:t>http://catless.ncl.ac.uk/vmg/</a:t>
            </a:r>
          </a:p>
        </p:txBody>
      </p:sp>
      <p:pic>
        <p:nvPicPr>
          <p:cNvPr id="8"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4609"/>
            <a:ext cx="4572000" cy="24860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6"/>
          <p:cNvSpPr txBox="1">
            <a:spLocks noChangeArrowheads="1"/>
          </p:cNvSpPr>
          <p:nvPr/>
        </p:nvSpPr>
        <p:spPr bwMode="auto">
          <a:xfrm>
            <a:off x="457200" y="5765409"/>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pl-PL" altLang="x-none"/>
              <a:t>http://www.afteridie.org/graveyard</a:t>
            </a:r>
          </a:p>
        </p:txBody>
      </p:sp>
    </p:spTree>
    <p:extLst>
      <p:ext uri="{BB962C8B-B14F-4D97-AF65-F5344CB8AC3E}">
        <p14:creationId xmlns:p14="http://schemas.microsoft.com/office/powerpoint/2010/main" val="232647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also</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529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66" y="3913187"/>
            <a:ext cx="7772400" cy="1362075"/>
          </a:xfrm>
        </p:spPr>
        <p:txBody>
          <a:bodyPr/>
          <a:lstStyle/>
          <a:p>
            <a:endParaRPr lang="en-US"/>
          </a:p>
        </p:txBody>
      </p:sp>
      <p:sp>
        <p:nvSpPr>
          <p:cNvPr id="3" name="Text Placeholder 2"/>
          <p:cNvSpPr>
            <a:spLocks noGrp="1"/>
          </p:cNvSpPr>
          <p:nvPr>
            <p:ph type="body" idx="1"/>
          </p:nvPr>
        </p:nvSpPr>
        <p:spPr>
          <a:xfrm>
            <a:off x="525366" y="2413000"/>
            <a:ext cx="7772400" cy="1500187"/>
          </a:xfrm>
        </p:spPr>
        <p:txBody>
          <a:bodyPr/>
          <a:lstStyle/>
          <a:p>
            <a:endParaRPr lang="en-US"/>
          </a:p>
        </p:txBody>
      </p:sp>
      <p:sp>
        <p:nvSpPr>
          <p:cNvPr id="4" name="Rectangle 3"/>
          <p:cNvSpPr>
            <a:spLocks noChangeArrowheads="1"/>
          </p:cNvSpPr>
          <p:nvPr/>
        </p:nvSpPr>
        <p:spPr bwMode="auto">
          <a:xfrm>
            <a:off x="523778" y="214312"/>
            <a:ext cx="8470900" cy="102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Arial" charset="0"/>
                <a:ea typeface="Arial Unicode MS" charset="0"/>
                <a:cs typeface="Arial Unicode MS" charset="0"/>
              </a:defRPr>
            </a:lvl9pPr>
          </a:lstStyle>
          <a:p>
            <a:pPr algn="ctr">
              <a:lnSpc>
                <a:spcPct val="93000"/>
              </a:lnSpc>
              <a:buClrTx/>
              <a:buFontTx/>
              <a:buNone/>
            </a:pPr>
            <a:r>
              <a:rPr lang="fi-FI" altLang="x-none" sz="3300" dirty="0" err="1" smtClean="0">
                <a:solidFill>
                  <a:srgbClr val="000000"/>
                </a:solidFill>
                <a:ea typeface="Arial" charset="0"/>
                <a:cs typeface="Arial" charset="0"/>
              </a:rPr>
              <a:t>Memorial</a:t>
            </a:r>
            <a:r>
              <a:rPr lang="fi-FI" altLang="x-none" sz="3300" dirty="0" smtClean="0">
                <a:solidFill>
                  <a:srgbClr val="000000"/>
                </a:solidFill>
                <a:ea typeface="Arial" charset="0"/>
                <a:cs typeface="Arial" charset="0"/>
              </a:rPr>
              <a:t> </a:t>
            </a:r>
            <a:r>
              <a:rPr lang="fi-FI" altLang="x-none" sz="3300" dirty="0">
                <a:solidFill>
                  <a:srgbClr val="000000"/>
                </a:solidFill>
                <a:ea typeface="Arial" charset="0"/>
                <a:cs typeface="Arial" charset="0"/>
              </a:rPr>
              <a:t>Services in Online </a:t>
            </a:r>
            <a:r>
              <a:rPr lang="fi-FI" altLang="x-none" sz="3300" dirty="0" err="1">
                <a:solidFill>
                  <a:srgbClr val="000000"/>
                </a:solidFill>
                <a:ea typeface="Arial" charset="0"/>
                <a:cs typeface="Arial" charset="0"/>
              </a:rPr>
              <a:t>Role</a:t>
            </a:r>
            <a:r>
              <a:rPr lang="fi-FI" altLang="x-none" sz="3300" dirty="0">
                <a:solidFill>
                  <a:srgbClr val="000000"/>
                </a:solidFill>
                <a:ea typeface="Arial" charset="0"/>
                <a:cs typeface="Arial" charset="0"/>
              </a:rPr>
              <a:t>-Playing </a:t>
            </a:r>
            <a:r>
              <a:rPr lang="fi-FI" altLang="x-none" sz="3300" dirty="0" err="1">
                <a:solidFill>
                  <a:srgbClr val="000000"/>
                </a:solidFill>
                <a:ea typeface="Arial" charset="0"/>
                <a:cs typeface="Arial" charset="0"/>
              </a:rPr>
              <a:t>Games</a:t>
            </a:r>
            <a:r>
              <a:rPr lang="fi-FI" altLang="x-none" sz="3300" dirty="0">
                <a:solidFill>
                  <a:srgbClr val="000000"/>
                </a:solidFill>
                <a:ea typeface="Arial" charset="0"/>
                <a:cs typeface="Arial" charset="0"/>
              </a:rPr>
              <a:t> (case of World of </a:t>
            </a:r>
            <a:r>
              <a:rPr lang="fi-FI" altLang="x-none" sz="3300" dirty="0" err="1">
                <a:solidFill>
                  <a:srgbClr val="000000"/>
                </a:solidFill>
                <a:ea typeface="Arial" charset="0"/>
                <a:cs typeface="Arial" charset="0"/>
              </a:rPr>
              <a:t>Warcraft</a:t>
            </a:r>
            <a:r>
              <a:rPr lang="fi-FI" altLang="x-none" sz="3300" dirty="0">
                <a:solidFill>
                  <a:srgbClr val="000000"/>
                </a:solidFill>
                <a:ea typeface="Arial" charset="0"/>
                <a:cs typeface="Arial" charset="0"/>
              </a:rPr>
              <a:t>)</a:t>
            </a:r>
          </a:p>
        </p:txBody>
      </p:sp>
      <p:sp>
        <p:nvSpPr>
          <p:cNvPr id="5" name="Rectangle 4"/>
          <p:cNvSpPr>
            <a:spLocks noChangeArrowheads="1"/>
          </p:cNvSpPr>
          <p:nvPr/>
        </p:nvSpPr>
        <p:spPr bwMode="auto">
          <a:xfrm>
            <a:off x="996853" y="6578600"/>
            <a:ext cx="97155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lvl1pPr marL="3810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 pos="9410700" algn="l"/>
              </a:tabLst>
              <a:defRPr sz="1200">
                <a:solidFill>
                  <a:srgbClr val="FFFFFF"/>
                </a:solidFill>
                <a:latin typeface="Arial" charset="0"/>
                <a:ea typeface="Arial Unicode MS" charset="0"/>
                <a:cs typeface="Arial Unicode MS" charset="0"/>
              </a:defRPr>
            </a:lvl1pPr>
            <a:lvl2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 pos="9410700" algn="l"/>
              </a:tabLst>
              <a:defRPr sz="1200">
                <a:solidFill>
                  <a:srgbClr val="FFFFFF"/>
                </a:solidFill>
                <a:latin typeface="Arial" charset="0"/>
                <a:ea typeface="Arial Unicode MS" charset="0"/>
                <a:cs typeface="Arial Unicode MS" charset="0"/>
              </a:defRPr>
            </a:lvl2pPr>
            <a:lvl3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 pos="9410700" algn="l"/>
              </a:tabLst>
              <a:defRPr sz="1200">
                <a:solidFill>
                  <a:srgbClr val="FFFFFF"/>
                </a:solidFill>
                <a:latin typeface="Arial" charset="0"/>
                <a:ea typeface="Arial Unicode MS" charset="0"/>
                <a:cs typeface="Arial Unicode MS" charset="0"/>
              </a:defRPr>
            </a:lvl3pPr>
            <a:lvl4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 pos="9410700" algn="l"/>
              </a:tabLst>
              <a:defRPr sz="1200">
                <a:solidFill>
                  <a:srgbClr val="FFFFFF"/>
                </a:solidFill>
                <a:latin typeface="Arial" charset="0"/>
                <a:ea typeface="Arial Unicode MS" charset="0"/>
                <a:cs typeface="Arial Unicode MS" charset="0"/>
              </a:defRPr>
            </a:lvl4pPr>
            <a:lvl5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 pos="9410700" algn="l"/>
              </a:tabLst>
              <a:defRPr sz="1200">
                <a:solidFill>
                  <a:srgbClr val="FFFFFF"/>
                </a:solidFill>
                <a:latin typeface="Arial"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 pos="9410700" algn="l"/>
              </a:tabLst>
              <a:defRPr sz="1200">
                <a:solidFill>
                  <a:srgbClr val="FFFFFF"/>
                </a:solidFill>
                <a:latin typeface="Arial"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 pos="9410700" algn="l"/>
              </a:tabLst>
              <a:defRPr sz="1200">
                <a:solidFill>
                  <a:srgbClr val="FFFFFF"/>
                </a:solidFill>
                <a:latin typeface="Arial"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 pos="9410700" algn="l"/>
              </a:tabLst>
              <a:defRPr sz="1200">
                <a:solidFill>
                  <a:srgbClr val="FFFFFF"/>
                </a:solidFill>
                <a:latin typeface="Arial"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 pos="9410700" algn="l"/>
              </a:tabLst>
              <a:defRPr sz="1200">
                <a:solidFill>
                  <a:srgbClr val="FFFFFF"/>
                </a:solidFill>
                <a:latin typeface="Arial" charset="0"/>
                <a:ea typeface="Arial Unicode MS" charset="0"/>
                <a:cs typeface="Arial Unicode MS" charset="0"/>
              </a:defRPr>
            </a:lvl9pPr>
          </a:lstStyle>
          <a:p>
            <a:pPr>
              <a:lnSpc>
                <a:spcPct val="93000"/>
              </a:lnSpc>
              <a:buClrTx/>
              <a:buFontTx/>
              <a:buNone/>
            </a:pPr>
            <a:r>
              <a:rPr lang="fi-FI" altLang="x-none">
                <a:solidFill>
                  <a:srgbClr val="000000"/>
                </a:solidFill>
                <a:ea typeface="Arial" charset="0"/>
                <a:cs typeface="Arial" charset="0"/>
              </a:rPr>
              <a:t>Picture: http://news.mmos.com/content/2009-12-03/20091203015408595,1.shtml#ue_pic</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391" y="1547812"/>
            <a:ext cx="6564312" cy="4951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2451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5"/>
          <p:cNvSpPr>
            <a:spLocks noGrp="1"/>
          </p:cNvSpPr>
          <p:nvPr>
            <p:ph type="sldNum" idx="12"/>
          </p:nvPr>
        </p:nvSpPr>
        <p:spPr>
          <a:xfrm>
            <a:off x="7293635" y="6189662"/>
            <a:ext cx="2338387" cy="511175"/>
          </a:xfrm>
        </p:spPr>
        <p:txBody>
          <a:bodyPr/>
          <a:lstStyle/>
          <a:p>
            <a:fld id="{98691C49-8397-0C4B-9B41-CF0309310AC7}" type="slidenum">
              <a:rPr lang="fi-FI" altLang="x-none"/>
              <a:pPr/>
              <a:t>7</a:t>
            </a:fld>
            <a:endParaRPr lang="fi-FI" altLang="x-none"/>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697" y="1370012"/>
            <a:ext cx="7405688" cy="4924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Rectangle 2"/>
          <p:cNvSpPr>
            <a:spLocks noChangeArrowheads="1"/>
          </p:cNvSpPr>
          <p:nvPr/>
        </p:nvSpPr>
        <p:spPr bwMode="auto">
          <a:xfrm>
            <a:off x="2264435" y="6578600"/>
            <a:ext cx="38354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39240" bIns="0"/>
          <a:lstStyle>
            <a:lvl1pPr marL="3810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1pPr>
            <a:lvl2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2pPr>
            <a:lvl3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3pPr>
            <a:lvl4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4pPr>
            <a:lvl5pPr>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8100" algn="l"/>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defRPr sz="1200">
                <a:solidFill>
                  <a:srgbClr val="FFFFFF"/>
                </a:solidFill>
                <a:latin typeface="Arial" charset="0"/>
                <a:ea typeface="Arial Unicode MS" charset="0"/>
                <a:cs typeface="Arial Unicode MS" charset="0"/>
              </a:defRPr>
            </a:lvl9pPr>
          </a:lstStyle>
          <a:p>
            <a:pPr>
              <a:lnSpc>
                <a:spcPct val="93000"/>
              </a:lnSpc>
              <a:buClrTx/>
              <a:buFontTx/>
              <a:buNone/>
            </a:pPr>
            <a:r>
              <a:rPr lang="fi-FI" altLang="x-none">
                <a:solidFill>
                  <a:srgbClr val="000000"/>
                </a:solidFill>
                <a:ea typeface="Arial" charset="0"/>
                <a:cs typeface="Arial" charset="0"/>
              </a:rPr>
              <a:t>Picture: Anna Haverinen, screenshot, 19.3.2010.</a:t>
            </a:r>
          </a:p>
        </p:txBody>
      </p:sp>
      <p:sp>
        <p:nvSpPr>
          <p:cNvPr id="7" name="Text Box 3"/>
          <p:cNvSpPr txBox="1">
            <a:spLocks noChangeArrowheads="1"/>
          </p:cNvSpPr>
          <p:nvPr/>
        </p:nvSpPr>
        <p:spPr bwMode="auto">
          <a:xfrm>
            <a:off x="-180950" y="116681"/>
            <a:ext cx="9505950"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1200">
                <a:solidFill>
                  <a:srgbClr val="FFFFFF"/>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1200">
                <a:solidFill>
                  <a:srgbClr val="FFFFFF"/>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1200">
                <a:solidFill>
                  <a:srgbClr val="FFFFFF"/>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1200">
                <a:solidFill>
                  <a:srgbClr val="FFFFFF"/>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1200">
                <a:solidFill>
                  <a:srgbClr val="FFFFFF"/>
                </a:solidFill>
                <a:latin typeface="Arial" charset="0"/>
                <a:ea typeface="Arial Unicode MS" charset="0"/>
                <a:cs typeface="Arial Unicode MS"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1200">
                <a:solidFill>
                  <a:srgbClr val="FFFFFF"/>
                </a:solidFill>
                <a:latin typeface="Arial" charset="0"/>
                <a:ea typeface="Arial Unicode MS" charset="0"/>
                <a:cs typeface="Arial Unicode MS"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1200">
                <a:solidFill>
                  <a:srgbClr val="FFFFFF"/>
                </a:solidFill>
                <a:latin typeface="Arial" charset="0"/>
                <a:ea typeface="Arial Unicode MS" charset="0"/>
                <a:cs typeface="Arial Unicode MS"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1200">
                <a:solidFill>
                  <a:srgbClr val="FFFFFF"/>
                </a:solidFill>
                <a:latin typeface="Arial" charset="0"/>
                <a:ea typeface="Arial Unicode MS" charset="0"/>
                <a:cs typeface="Arial Unicode MS"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1200">
                <a:solidFill>
                  <a:srgbClr val="FFFFFF"/>
                </a:solidFill>
                <a:latin typeface="Arial" charset="0"/>
                <a:ea typeface="Arial Unicode MS" charset="0"/>
                <a:cs typeface="Arial Unicode MS" charset="0"/>
              </a:defRPr>
            </a:lvl9pPr>
          </a:lstStyle>
          <a:p>
            <a:pPr algn="ctr">
              <a:lnSpc>
                <a:spcPct val="93000"/>
              </a:lnSpc>
              <a:buClrTx/>
              <a:buFontTx/>
              <a:buNone/>
            </a:pPr>
            <a:r>
              <a:rPr lang="fi-FI" altLang="x-none" sz="3600" smtClean="0">
                <a:solidFill>
                  <a:srgbClr val="000000"/>
                </a:solidFill>
                <a:ea typeface="Arial" charset="0"/>
                <a:cs typeface="Arial" charset="0"/>
              </a:rPr>
              <a:t>Memorial</a:t>
            </a:r>
            <a:r>
              <a:rPr lang="fi-FI" altLang="x-none" sz="3600" dirty="0" smtClean="0">
                <a:solidFill>
                  <a:srgbClr val="000000"/>
                </a:solidFill>
                <a:ea typeface="Arial" charset="0"/>
                <a:cs typeface="Arial" charset="0"/>
              </a:rPr>
              <a:t> </a:t>
            </a:r>
            <a:r>
              <a:rPr lang="fi-FI" altLang="x-none" sz="3600" dirty="0">
                <a:solidFill>
                  <a:srgbClr val="000000"/>
                </a:solidFill>
                <a:ea typeface="Arial" charset="0"/>
                <a:cs typeface="Arial" charset="0"/>
              </a:rPr>
              <a:t>Services in Online </a:t>
            </a:r>
            <a:r>
              <a:rPr lang="fi-FI" altLang="x-none" sz="3600" dirty="0" err="1">
                <a:solidFill>
                  <a:srgbClr val="000000"/>
                </a:solidFill>
                <a:ea typeface="Arial" charset="0"/>
                <a:cs typeface="Arial" charset="0"/>
              </a:rPr>
              <a:t>Role</a:t>
            </a:r>
            <a:r>
              <a:rPr lang="fi-FI" altLang="x-none" sz="3600" dirty="0">
                <a:solidFill>
                  <a:srgbClr val="000000"/>
                </a:solidFill>
                <a:ea typeface="Arial" charset="0"/>
                <a:cs typeface="Arial" charset="0"/>
              </a:rPr>
              <a:t>-Playing </a:t>
            </a:r>
            <a:r>
              <a:rPr lang="fi-FI" altLang="x-none" sz="3600" dirty="0" err="1">
                <a:solidFill>
                  <a:srgbClr val="000000"/>
                </a:solidFill>
                <a:ea typeface="Arial" charset="0"/>
                <a:cs typeface="Arial" charset="0"/>
              </a:rPr>
              <a:t>Games</a:t>
            </a:r>
            <a:r>
              <a:rPr lang="fi-FI" altLang="x-none" sz="3600" dirty="0">
                <a:solidFill>
                  <a:srgbClr val="000000"/>
                </a:solidFill>
                <a:ea typeface="Arial" charset="0"/>
                <a:cs typeface="Arial" charset="0"/>
              </a:rPr>
              <a:t> (case of Second Life)</a:t>
            </a:r>
          </a:p>
        </p:txBody>
      </p:sp>
    </p:spTree>
    <p:extLst>
      <p:ext uri="{BB962C8B-B14F-4D97-AF65-F5344CB8AC3E}">
        <p14:creationId xmlns:p14="http://schemas.microsoft.com/office/powerpoint/2010/main" val="453877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1741</TotalTime>
  <Words>618</Words>
  <Application>Microsoft Macintosh PowerPoint</Application>
  <PresentationFormat>On-screen Show (4:3)</PresentationFormat>
  <Paragraphs>79</Paragraphs>
  <Slides>45</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Calibri</vt:lpstr>
      <vt:lpstr>ヒラギノ角ゴ Pro W3</vt:lpstr>
      <vt:lpstr>Arial</vt:lpstr>
      <vt:lpstr>Office Theme</vt:lpstr>
      <vt:lpstr>Technology &amp; death</vt:lpstr>
      <vt:lpstr>Augmenting deatH</vt:lpstr>
      <vt:lpstr>PowerPoint Presentation</vt:lpstr>
      <vt:lpstr>PowerPoint Presentation</vt:lpstr>
      <vt:lpstr>PowerPoint Presentation</vt:lpstr>
      <vt:lpstr>PowerPoint Presentation</vt:lpstr>
      <vt:lpstr>But also</vt:lpstr>
      <vt:lpstr>PowerPoint Presentation</vt:lpstr>
      <vt:lpstr>PowerPoint Presentation</vt:lpstr>
      <vt:lpstr>PowerPoint Presentation</vt:lpstr>
      <vt:lpstr>PowerPoint Presentation</vt:lpstr>
      <vt:lpstr>PowerPoint Presentation</vt:lpstr>
      <vt:lpstr>Compassion</vt:lpstr>
      <vt:lpstr>Social media compassion</vt:lpstr>
      <vt:lpstr>PowerPoint Presentation</vt:lpstr>
      <vt:lpstr>PowerPoint Presentation</vt:lpstr>
      <vt:lpstr>Mourning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Funeral Selfies: The final straw?</vt:lpstr>
      <vt:lpstr>PowerPoint Presentation</vt:lpstr>
      <vt:lpstr>PowerPoint Presentation</vt:lpstr>
      <vt:lpstr>PowerPoint Presentation</vt:lpstr>
      <vt:lpstr>PowerPoint Presentation</vt:lpstr>
      <vt:lpstr>PowerPoint Presentation</vt:lpstr>
      <vt:lpstr>A Passionate Defense of Selfies at Funerals</vt:lpstr>
      <vt:lpstr>A Passionate Defense of Selfies at Funerals</vt:lpstr>
      <vt:lpstr>PowerPoint Presentation</vt:lpstr>
      <vt:lpstr>PowerPoint Presentation</vt:lpstr>
      <vt:lpstr>Death Tourism (and selfies)</vt:lpstr>
      <vt:lpstr>PowerPoint Presentation</vt:lpstr>
      <vt:lpstr>PowerPoint Presentation</vt:lpstr>
      <vt:lpstr>PowerPoint Presentation</vt:lpstr>
      <vt:lpstr>Holocaust memorial Berlin</vt:lpstr>
      <vt:lpstr>PowerPoint Presentation</vt:lpstr>
      <vt:lpstr>PowerPoint Presentation</vt:lpstr>
      <vt:lpstr>PowerPoint Presentation</vt:lpstr>
      <vt:lpstr>PowerPoint Presentation</vt:lpstr>
      <vt:lpstr>PowerPoint Presentation</vt:lpstr>
      <vt:lpstr>THANKS!</vt:lpstr>
    </vt:vector>
  </TitlesOfParts>
  <Company>UMass Boston</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Terrorism &amp; Media Power</dc:title>
  <dc:creator>Mathias Klang</dc:creator>
  <cp:lastModifiedBy>Microsoft Office User</cp:lastModifiedBy>
  <cp:revision>103</cp:revision>
  <dcterms:created xsi:type="dcterms:W3CDTF">2016-03-23T14:44:35Z</dcterms:created>
  <dcterms:modified xsi:type="dcterms:W3CDTF">2017-02-02T14:28:38Z</dcterms:modified>
</cp:coreProperties>
</file>