
<file path=[Content_Types].xml><?xml version="1.0" encoding="utf-8"?>
<Types xmlns="http://schemas.openxmlformats.org/package/2006/content-types">
  <Default Extension="xml" ContentType="application/xml"/>
  <Default Extension="mp4" ContentType="video/mp4"/>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4"/>
  </p:notesMasterIdLst>
  <p:sldIdLst>
    <p:sldId id="256" r:id="rId2"/>
    <p:sldId id="345" r:id="rId3"/>
    <p:sldId id="346" r:id="rId4"/>
    <p:sldId id="344" r:id="rId5"/>
    <p:sldId id="348" r:id="rId6"/>
    <p:sldId id="347" r:id="rId7"/>
    <p:sldId id="349" r:id="rId8"/>
    <p:sldId id="350" r:id="rId9"/>
    <p:sldId id="351" r:id="rId10"/>
    <p:sldId id="352" r:id="rId11"/>
    <p:sldId id="353" r:id="rId12"/>
    <p:sldId id="354" r:id="rId13"/>
    <p:sldId id="356" r:id="rId14"/>
    <p:sldId id="357" r:id="rId15"/>
    <p:sldId id="358" r:id="rId16"/>
    <p:sldId id="355" r:id="rId17"/>
    <p:sldId id="329" r:id="rId18"/>
    <p:sldId id="330" r:id="rId19"/>
    <p:sldId id="331" r:id="rId20"/>
    <p:sldId id="336" r:id="rId21"/>
    <p:sldId id="338" r:id="rId22"/>
    <p:sldId id="283"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882"/>
    <p:restoredTop sz="63514"/>
  </p:normalViewPr>
  <p:slideViewPr>
    <p:cSldViewPr snapToGrid="0" snapToObjects="1">
      <p:cViewPr varScale="1">
        <p:scale>
          <a:sx n="62" d="100"/>
          <a:sy n="62" d="100"/>
        </p:scale>
        <p:origin x="177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notesMaster" Target="notesMasters/notesMaster1.xml"/><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E401D4-FEA8-C14A-A2FD-7C71CF4DCFCC}" type="datetimeFigureOut">
              <a:rPr lang="en-US" smtClean="0"/>
              <a:t>2/1/17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3EEAE4-BAE7-A446-A6C5-C7A73C43ED2B}" type="slidenum">
              <a:rPr lang="en-US" smtClean="0"/>
              <a:t>‹#›</a:t>
            </a:fld>
            <a:endParaRPr lang="en-US"/>
          </a:p>
        </p:txBody>
      </p:sp>
    </p:spTree>
    <p:extLst>
      <p:ext uri="{BB962C8B-B14F-4D97-AF65-F5344CB8AC3E}">
        <p14:creationId xmlns:p14="http://schemas.microsoft.com/office/powerpoint/2010/main" val="4371759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CC </a:t>
            </a:r>
            <a:r>
              <a:rPr lang="nb-NO" dirty="0" err="1" smtClean="0">
                <a:solidFill>
                  <a:schemeClr val="tx1">
                    <a:lumMod val="85000"/>
                    <a:lumOff val="15000"/>
                  </a:schemeClr>
                </a:solidFill>
              </a:rPr>
              <a:t>Nic</a:t>
            </a:r>
            <a:r>
              <a:rPr lang="nb-NO" dirty="0" smtClean="0">
                <a:solidFill>
                  <a:schemeClr val="tx1">
                    <a:lumMod val="85000"/>
                    <a:lumOff val="15000"/>
                  </a:schemeClr>
                </a:solidFill>
              </a:rPr>
              <a:t>*Rad @ </a:t>
            </a:r>
            <a:r>
              <a:rPr lang="nb-NO" dirty="0" err="1" smtClean="0">
                <a:solidFill>
                  <a:schemeClr val="tx1">
                    <a:lumMod val="85000"/>
                    <a:lumOff val="15000"/>
                  </a:schemeClr>
                </a:solidFill>
              </a:rPr>
              <a:t>Flickr</a:t>
            </a:r>
            <a:endParaRPr lang="nb-NO" dirty="0" smtClean="0">
              <a:solidFill>
                <a:schemeClr val="tx1">
                  <a:lumMod val="85000"/>
                  <a:lumOff val="15000"/>
                </a:schemeClr>
              </a:solidFill>
            </a:endParaRPr>
          </a:p>
          <a:p>
            <a:endParaRPr lang="en-US" dirty="0"/>
          </a:p>
        </p:txBody>
      </p:sp>
      <p:sp>
        <p:nvSpPr>
          <p:cNvPr id="4" name="Slide Number Placeholder 3"/>
          <p:cNvSpPr>
            <a:spLocks noGrp="1"/>
          </p:cNvSpPr>
          <p:nvPr>
            <p:ph type="sldNum" sz="quarter" idx="10"/>
          </p:nvPr>
        </p:nvSpPr>
        <p:spPr/>
        <p:txBody>
          <a:bodyPr/>
          <a:lstStyle/>
          <a:p>
            <a:fld id="{213EEAE4-BAE7-A446-A6C5-C7A73C43ED2B}" type="slidenum">
              <a:rPr lang="en-US" smtClean="0"/>
              <a:t>3</a:t>
            </a:fld>
            <a:endParaRPr lang="en-US"/>
          </a:p>
        </p:txBody>
      </p:sp>
    </p:spTree>
    <p:extLst>
      <p:ext uri="{BB962C8B-B14F-4D97-AF65-F5344CB8AC3E}">
        <p14:creationId xmlns:p14="http://schemas.microsoft.com/office/powerpoint/2010/main" val="20733592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Senator Ted Stevens</a:t>
            </a:r>
            <a:r>
              <a:rPr lang="en-US" baseline="0" dirty="0" smtClean="0"/>
              <a:t> Series of Tubes https://</a:t>
            </a:r>
            <a:r>
              <a:rPr lang="en-US" baseline="0" dirty="0" err="1" smtClean="0"/>
              <a:t>en.wikipedia.org</a:t>
            </a:r>
            <a:r>
              <a:rPr lang="en-US" baseline="0" dirty="0" smtClean="0"/>
              <a:t>/wiki/</a:t>
            </a:r>
            <a:r>
              <a:rPr lang="en-US" baseline="0" dirty="0" err="1" smtClean="0"/>
              <a:t>Series_of_tubes</a:t>
            </a: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Internet is not something you just dump something on. It's not a truck. It's a series of tubes.  And if you don't understand, those tubes can be filled. And if they are filled, when you put your message in, it gets in line and it's going to be delayed by anyone that puts into that tube enormous amounts of material, enormous amounts of material. </a:t>
            </a:r>
          </a:p>
          <a:p>
            <a:endParaRPr lang="en-US" dirty="0"/>
          </a:p>
        </p:txBody>
      </p:sp>
      <p:sp>
        <p:nvSpPr>
          <p:cNvPr id="4" name="Slide Number Placeholder 3"/>
          <p:cNvSpPr>
            <a:spLocks noGrp="1"/>
          </p:cNvSpPr>
          <p:nvPr>
            <p:ph type="sldNum" sz="quarter" idx="10"/>
          </p:nvPr>
        </p:nvSpPr>
        <p:spPr/>
        <p:txBody>
          <a:bodyPr/>
          <a:lstStyle/>
          <a:p>
            <a:fld id="{213EEAE4-BAE7-A446-A6C5-C7A73C43ED2B}" type="slidenum">
              <a:rPr lang="en-US" smtClean="0"/>
              <a:t>10</a:t>
            </a:fld>
            <a:endParaRPr lang="en-US"/>
          </a:p>
        </p:txBody>
      </p:sp>
    </p:spTree>
    <p:extLst>
      <p:ext uri="{BB962C8B-B14F-4D97-AF65-F5344CB8AC3E}">
        <p14:creationId xmlns:p14="http://schemas.microsoft.com/office/powerpoint/2010/main" val="10134043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en.wikipedia.org</a:t>
            </a:r>
            <a:r>
              <a:rPr lang="en-US" dirty="0" smtClean="0"/>
              <a:t>/wiki/</a:t>
            </a:r>
            <a:r>
              <a:rPr lang="en-US" dirty="0" err="1" smtClean="0"/>
              <a:t>Series_of_tubes</a:t>
            </a:r>
            <a:endParaRPr lang="en-US" dirty="0"/>
          </a:p>
        </p:txBody>
      </p:sp>
      <p:sp>
        <p:nvSpPr>
          <p:cNvPr id="4" name="Slide Number Placeholder 3"/>
          <p:cNvSpPr>
            <a:spLocks noGrp="1"/>
          </p:cNvSpPr>
          <p:nvPr>
            <p:ph type="sldNum" sz="quarter" idx="10"/>
          </p:nvPr>
        </p:nvSpPr>
        <p:spPr/>
        <p:txBody>
          <a:bodyPr/>
          <a:lstStyle/>
          <a:p>
            <a:fld id="{213EEAE4-BAE7-A446-A6C5-C7A73C43ED2B}" type="slidenum">
              <a:rPr lang="en-US" smtClean="0"/>
              <a:t>11</a:t>
            </a:fld>
            <a:endParaRPr lang="en-US"/>
          </a:p>
        </p:txBody>
      </p:sp>
    </p:spTree>
    <p:extLst>
      <p:ext uri="{BB962C8B-B14F-4D97-AF65-F5344CB8AC3E}">
        <p14:creationId xmlns:p14="http://schemas.microsoft.com/office/powerpoint/2010/main" val="12936271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LC4 chaise lounge - Le Corbusier</a:t>
            </a:r>
            <a:endParaRPr lang="en-US" dirty="0"/>
          </a:p>
        </p:txBody>
      </p:sp>
      <p:sp>
        <p:nvSpPr>
          <p:cNvPr id="4" name="Slide Number Placeholder 3"/>
          <p:cNvSpPr>
            <a:spLocks noGrp="1"/>
          </p:cNvSpPr>
          <p:nvPr>
            <p:ph type="sldNum" sz="quarter" idx="10"/>
          </p:nvPr>
        </p:nvSpPr>
        <p:spPr/>
        <p:txBody>
          <a:bodyPr/>
          <a:lstStyle/>
          <a:p>
            <a:fld id="{C8EDE622-283E-DF4E-B53E-3B002B898702}" type="slidenum">
              <a:rPr lang="en-US" smtClean="0"/>
              <a:t>13</a:t>
            </a:fld>
            <a:endParaRPr lang="en-US"/>
          </a:p>
        </p:txBody>
      </p:sp>
    </p:spTree>
    <p:extLst>
      <p:ext uri="{BB962C8B-B14F-4D97-AF65-F5344CB8AC3E}">
        <p14:creationId xmlns:p14="http://schemas.microsoft.com/office/powerpoint/2010/main" val="18121273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Rene Magritte: “The famous pipe. How people reproached me for it! And yet, could you stuff my pipe? No, it's just a representation, is it not? So if I had written on my picture 'This is a pipe', I'd have been lying!”</a:t>
            </a:r>
            <a:endParaRPr lang="en-US" dirty="0"/>
          </a:p>
        </p:txBody>
      </p:sp>
      <p:sp>
        <p:nvSpPr>
          <p:cNvPr id="4" name="Slide Number Placeholder 3"/>
          <p:cNvSpPr>
            <a:spLocks noGrp="1"/>
          </p:cNvSpPr>
          <p:nvPr>
            <p:ph type="sldNum" sz="quarter" idx="10"/>
          </p:nvPr>
        </p:nvSpPr>
        <p:spPr/>
        <p:txBody>
          <a:bodyPr/>
          <a:lstStyle/>
          <a:p>
            <a:fld id="{C8EDE622-283E-DF4E-B53E-3B002B898702}" type="slidenum">
              <a:rPr lang="en-US" smtClean="0"/>
              <a:t>15</a:t>
            </a:fld>
            <a:endParaRPr lang="en-US"/>
          </a:p>
        </p:txBody>
      </p:sp>
    </p:spTree>
    <p:extLst>
      <p:ext uri="{BB962C8B-B14F-4D97-AF65-F5344CB8AC3E}">
        <p14:creationId xmlns:p14="http://schemas.microsoft.com/office/powerpoint/2010/main" val="3160961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 name="Notes Placeholder 2"/>
          <p:cNvSpPr>
            <a:spLocks noGrp="1"/>
          </p:cNvSpPr>
          <p:nvPr>
            <p:ph type="body" idx="1"/>
          </p:nvPr>
        </p:nvSpPr>
        <p:spPr/>
        <p:txBody>
          <a:bodyPr/>
          <a:lstStyle/>
          <a:p>
            <a:pPr eaLnBrk="1" hangingPunct="1">
              <a:defRPr/>
            </a:pPr>
            <a:r>
              <a:rPr lang="en-US" sz="800" cap="small" dirty="0" smtClean="0"/>
              <a:t> (affordance &amp; Shapiro </a:t>
            </a:r>
            <a:r>
              <a:rPr lang="en-US" sz="800" cap="small" dirty="0" err="1" smtClean="0"/>
              <a:t>worph</a:t>
            </a:r>
            <a:r>
              <a:rPr lang="en-US" sz="800" cap="small" smtClean="0"/>
              <a:t>). </a:t>
            </a:r>
            <a:endParaRPr lang="en-US"/>
          </a:p>
        </p:txBody>
      </p:sp>
      <p:sp>
        <p:nvSpPr>
          <p:cNvPr id="542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fld id="{B24AEFF8-0C53-5346-B80E-185DD6357784}" type="slidenum">
              <a:rPr lang="en-US" altLang="en-US" sz="1200"/>
              <a:pPr eaLnBrk="1" hangingPunct="1"/>
              <a:t>22</a:t>
            </a:fld>
            <a:endParaRPr lang="en-US" altLang="en-US" sz="1200"/>
          </a:p>
        </p:txBody>
      </p:sp>
    </p:spTree>
    <p:extLst>
      <p:ext uri="{BB962C8B-B14F-4D97-AF65-F5344CB8AC3E}">
        <p14:creationId xmlns:p14="http://schemas.microsoft.com/office/powerpoint/2010/main" val="4391889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B33CD0A-9AD9-994D-AA18-3EE0700526B8}" type="datetimeFigureOut">
              <a:rPr lang="en-US" smtClean="0"/>
              <a:t>2/1/17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8617E2-E4CD-9E49-A405-C29018EA4997}"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B33CD0A-9AD9-994D-AA18-3EE0700526B8}" type="datetimeFigureOut">
              <a:rPr lang="en-US" smtClean="0"/>
              <a:t>2/1/17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8617E2-E4CD-9E49-A405-C29018EA4997}"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B33CD0A-9AD9-994D-AA18-3EE0700526B8}" type="datetimeFigureOut">
              <a:rPr lang="en-US" smtClean="0"/>
              <a:t>2/1/17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8617E2-E4CD-9E49-A405-C29018EA4997}"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B33CD0A-9AD9-994D-AA18-3EE0700526B8}" type="datetimeFigureOut">
              <a:rPr lang="en-US" smtClean="0"/>
              <a:t>2/1/17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8617E2-E4CD-9E49-A405-C29018EA4997}"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B33CD0A-9AD9-994D-AA18-3EE0700526B8}" type="datetimeFigureOut">
              <a:rPr lang="en-US" smtClean="0"/>
              <a:t>2/1/17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8617E2-E4CD-9E49-A405-C29018EA4997}"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B33CD0A-9AD9-994D-AA18-3EE0700526B8}" type="datetimeFigureOut">
              <a:rPr lang="en-US" smtClean="0"/>
              <a:t>2/1/17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8617E2-E4CD-9E49-A405-C29018EA4997}"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B33CD0A-9AD9-994D-AA18-3EE0700526B8}" type="datetimeFigureOut">
              <a:rPr lang="en-US" smtClean="0"/>
              <a:t>2/1/17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8617E2-E4CD-9E49-A405-C29018EA4997}"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B33CD0A-9AD9-994D-AA18-3EE0700526B8}" type="datetimeFigureOut">
              <a:rPr lang="en-US" smtClean="0"/>
              <a:t>2/1/17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8617E2-E4CD-9E49-A405-C29018EA4997}"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33CD0A-9AD9-994D-AA18-3EE0700526B8}" type="datetimeFigureOut">
              <a:rPr lang="en-US" smtClean="0"/>
              <a:t>2/1/17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8617E2-E4CD-9E49-A405-C29018EA4997}"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B33CD0A-9AD9-994D-AA18-3EE0700526B8}" type="datetimeFigureOut">
              <a:rPr lang="en-US" smtClean="0"/>
              <a:t>2/1/17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8617E2-E4CD-9E49-A405-C29018EA4997}"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B33CD0A-9AD9-994D-AA18-3EE0700526B8}" type="datetimeFigureOut">
              <a:rPr lang="en-US" smtClean="0"/>
              <a:t>2/1/17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8617E2-E4CD-9E49-A405-C29018EA4997}"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33CD0A-9AD9-994D-AA18-3EE0700526B8}" type="datetimeFigureOut">
              <a:rPr lang="en-US" smtClean="0"/>
              <a:t>2/1/17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8617E2-E4CD-9E49-A405-C29018EA4997}" type="slidenum">
              <a:rPr lang="en-US" smtClean="0"/>
              <a:t>‹#›</a:t>
            </a:fld>
            <a:endParaRPr lang="en-US"/>
          </a:p>
        </p:txBody>
      </p:sp>
    </p:spTree>
    <p:extLst>
      <p:ext uri="{BB962C8B-B14F-4D97-AF65-F5344CB8AC3E}">
        <p14:creationId xmlns:p14="http://schemas.microsoft.com/office/powerpoint/2010/main" val="2138893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2.xml"/><Relationship Id="rId5" Type="http://schemas.openxmlformats.org/officeDocument/2006/relationships/image" Target="../media/image4.png"/><Relationship Id="rId1" Type="http://schemas.microsoft.com/office/2007/relationships/media" Target="../media/media1.mp4"/><Relationship Id="rId2" Type="http://schemas.openxmlformats.org/officeDocument/2006/relationships/video" Target="../media/media1.mp4"/></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6.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8.tiff"/></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image" Target="../media/image9.png"/><Relationship Id="rId1" Type="http://schemas.microsoft.com/office/2007/relationships/media" Target="../media/media2.mp4"/><Relationship Id="rId2" Type="http://schemas.openxmlformats.org/officeDocument/2006/relationships/video" Target="../media/media2.mp4"/></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nurb.info/node/621" TargetMode="External"/><Relationship Id="rId3" Type="http://schemas.openxmlformats.org/officeDocument/2006/relationships/hyperlink" Target="http://www.smartmobs.com/2007/11/05/habermas-blows-off-question-about-the-internet-and-the-public-sphere/"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Is the Internet a Public Space?</a:t>
            </a:r>
            <a:endParaRPr lang="en-US" dirty="0"/>
          </a:p>
        </p:txBody>
      </p:sp>
      <p:sp>
        <p:nvSpPr>
          <p:cNvPr id="3" name="Subtitle 2"/>
          <p:cNvSpPr>
            <a:spLocks noGrp="1"/>
          </p:cNvSpPr>
          <p:nvPr>
            <p:ph type="subTitle" idx="1"/>
          </p:nvPr>
        </p:nvSpPr>
        <p:spPr/>
        <p:txBody>
          <a:bodyPr/>
          <a:lstStyle/>
          <a:p>
            <a:r>
              <a:rPr lang="en-US" dirty="0" smtClean="0"/>
              <a:t>Mathias Klang</a:t>
            </a:r>
          </a:p>
          <a:p>
            <a:r>
              <a:rPr lang="en-US" dirty="0" smtClean="0"/>
              <a:t>@</a:t>
            </a:r>
            <a:r>
              <a:rPr lang="en-US" dirty="0" err="1" smtClean="0"/>
              <a:t>klangable</a:t>
            </a:r>
            <a:endParaRPr lang="en-US" dirty="0" smtClean="0"/>
          </a:p>
          <a:p>
            <a:r>
              <a:rPr lang="en-US" dirty="0" err="1" smtClean="0"/>
              <a:t>Klang@umb.edu</a:t>
            </a:r>
            <a:endParaRPr lang="en-US" dirty="0"/>
          </a:p>
        </p:txBody>
      </p:sp>
    </p:spTree>
    <p:extLst>
      <p:ext uri="{BB962C8B-B14F-4D97-AF65-F5344CB8AC3E}">
        <p14:creationId xmlns:p14="http://schemas.microsoft.com/office/powerpoint/2010/main" val="19295021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a:xfrm>
            <a:off x="623888" y="5320144"/>
            <a:ext cx="7886700" cy="1288473"/>
          </a:xfrm>
        </p:spPr>
        <p:txBody>
          <a:bodyPr>
            <a:normAutofit/>
          </a:bodyPr>
          <a:lstStyle/>
          <a:p>
            <a:r>
              <a:rPr lang="en-US" dirty="0"/>
              <a:t>The Internet Is A Series Of Tubes Infographic https://</a:t>
            </a:r>
            <a:r>
              <a:rPr lang="en-US" dirty="0" err="1" smtClean="0"/>
              <a:t>youtu.be</a:t>
            </a:r>
            <a:r>
              <a:rPr lang="en-US" dirty="0" smtClean="0"/>
              <a:t>/mHpA4dkP1j8</a:t>
            </a:r>
            <a:endParaRPr lang="en-US" dirty="0"/>
          </a:p>
        </p:txBody>
      </p:sp>
      <p:pic>
        <p:nvPicPr>
          <p:cNvPr id="4" name="The Internet Is A Series Of Tubes Infographic.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99369" y="139543"/>
            <a:ext cx="6535738" cy="4801767"/>
          </a:xfrm>
          <a:prstGeom prst="rect">
            <a:avLst/>
          </a:prstGeom>
        </p:spPr>
      </p:pic>
    </p:spTree>
    <p:extLst>
      <p:ext uri="{BB962C8B-B14F-4D97-AF65-F5344CB8AC3E}">
        <p14:creationId xmlns:p14="http://schemas.microsoft.com/office/powerpoint/2010/main" val="1525587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4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888" y="4821382"/>
            <a:ext cx="7886700" cy="1091912"/>
          </a:xfrm>
        </p:spPr>
        <p:txBody>
          <a:bodyPr>
            <a:normAutofit fontScale="90000"/>
          </a:bodyPr>
          <a:lstStyle/>
          <a:p>
            <a:r>
              <a:rPr lang="en-US" dirty="0"/>
              <a:t>Senator Ted </a:t>
            </a:r>
            <a:r>
              <a:rPr lang="en-US" dirty="0" smtClean="0"/>
              <a:t>Stevens (2006) </a:t>
            </a:r>
            <a:r>
              <a:rPr lang="en-US" dirty="0"/>
              <a:t>Series of </a:t>
            </a:r>
            <a:r>
              <a:rPr lang="en-US" dirty="0" smtClean="0"/>
              <a:t>Tubes</a:t>
            </a:r>
            <a:endParaRPr lang="en-US" dirty="0"/>
          </a:p>
        </p:txBody>
      </p:sp>
      <p:sp>
        <p:nvSpPr>
          <p:cNvPr id="3" name="Text Placeholder 2"/>
          <p:cNvSpPr>
            <a:spLocks noGrp="1"/>
          </p:cNvSpPr>
          <p:nvPr>
            <p:ph type="body" idx="1"/>
          </p:nvPr>
        </p:nvSpPr>
        <p:spPr>
          <a:xfrm>
            <a:off x="623888" y="1891145"/>
            <a:ext cx="7886700" cy="2306782"/>
          </a:xfrm>
        </p:spPr>
        <p:txBody>
          <a:bodyPr>
            <a:normAutofit/>
          </a:bodyPr>
          <a:lstStyle/>
          <a:p>
            <a:r>
              <a:rPr lang="en-US" dirty="0"/>
              <a:t>The Internet is not something you just dump something on. It's not a truck. It's a series of tubes.  And if you don't understand, those tubes can be filled. And if they are filled, when you put your message in, it gets in line and it's going to be delayed by anyone that puts into that tube enormous amounts of material, enormous amounts of material. </a:t>
            </a:r>
            <a:endParaRPr lang="en-US" dirty="0" smtClean="0"/>
          </a:p>
          <a:p>
            <a:endParaRPr lang="en-US" dirty="0"/>
          </a:p>
          <a:p>
            <a:endParaRPr lang="en-US" dirty="0"/>
          </a:p>
          <a:p>
            <a:endParaRPr lang="en-US" dirty="0"/>
          </a:p>
        </p:txBody>
      </p:sp>
    </p:spTree>
    <p:extLst>
      <p:ext uri="{BB962C8B-B14F-4D97-AF65-F5344CB8AC3E}">
        <p14:creationId xmlns:p14="http://schemas.microsoft.com/office/powerpoint/2010/main" val="6517994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888" y="836035"/>
            <a:ext cx="7886700" cy="946440"/>
          </a:xfrm>
        </p:spPr>
        <p:txBody>
          <a:bodyPr/>
          <a:lstStyle/>
          <a:p>
            <a:pPr algn="r"/>
            <a:r>
              <a:rPr lang="en-US" dirty="0" smtClean="0"/>
              <a:t>The Internet</a:t>
            </a:r>
            <a:endParaRPr lang="en-US" dirty="0"/>
          </a:p>
        </p:txBody>
      </p:sp>
      <p:sp>
        <p:nvSpPr>
          <p:cNvPr id="3" name="Text Placeholder 2"/>
          <p:cNvSpPr>
            <a:spLocks noGrp="1"/>
          </p:cNvSpPr>
          <p:nvPr>
            <p:ph type="body" idx="1"/>
          </p:nvPr>
        </p:nvSpPr>
        <p:spPr>
          <a:xfrm>
            <a:off x="623889" y="4203839"/>
            <a:ext cx="7886699" cy="2265218"/>
          </a:xfrm>
        </p:spPr>
        <p:txBody>
          <a:bodyPr>
            <a:normAutofit fontScale="92500" lnSpcReduction="10000"/>
          </a:bodyPr>
          <a:lstStyle/>
          <a:p>
            <a:r>
              <a:rPr lang="en-US" dirty="0"/>
              <a:t>The Internet is the worldwide, publicly accessible network of interconnected computer networks that transmit data by packet switching using the standard Internet Protocol (IP). It is a "network of networks" that consists of millions of smaller domestic, academic, business, and government networks, which together carry various information and services, such as electronic mail, online chat, file transfer, and the interlinked Web pages and other documents of the World Wide Web.</a:t>
            </a:r>
          </a:p>
          <a:p>
            <a:endParaRPr lang="en-US" dirty="0"/>
          </a:p>
        </p:txBody>
      </p:sp>
      <p:pic>
        <p:nvPicPr>
          <p:cNvPr id="4" name="Picture 4" descr="C:\Users\ricardo\Desktop\ch1-3\CH01\4071501008.eps.png"/>
          <p:cNvPicPr>
            <a:picLocks noChangeAspect="1" noChangeArrowheads="1"/>
          </p:cNvPicPr>
          <p:nvPr/>
        </p:nvPicPr>
        <p:blipFill>
          <a:blip r:embed="rId2" cstate="print"/>
          <a:srcRect/>
          <a:stretch>
            <a:fillRect/>
          </a:stretch>
        </p:blipFill>
        <p:spPr bwMode="auto">
          <a:xfrm>
            <a:off x="1" y="1"/>
            <a:ext cx="4821382" cy="4135914"/>
          </a:xfrm>
          <a:prstGeom prst="rect">
            <a:avLst/>
          </a:prstGeom>
          <a:noFill/>
        </p:spPr>
      </p:pic>
    </p:spTree>
    <p:extLst>
      <p:ext uri="{BB962C8B-B14F-4D97-AF65-F5344CB8AC3E}">
        <p14:creationId xmlns:p14="http://schemas.microsoft.com/office/powerpoint/2010/main" val="15992355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3136107"/>
            <a:ext cx="9144000" cy="3686175"/>
          </a:xfrm>
          <a:prstGeom prst="rect">
            <a:avLst/>
          </a:prstGeom>
        </p:spPr>
      </p:pic>
      <p:sp>
        <p:nvSpPr>
          <p:cNvPr id="2" name="Title 1"/>
          <p:cNvSpPr>
            <a:spLocks noGrp="1"/>
          </p:cNvSpPr>
          <p:nvPr>
            <p:ph type="title"/>
          </p:nvPr>
        </p:nvSpPr>
        <p:spPr>
          <a:xfrm>
            <a:off x="873270" y="491670"/>
            <a:ext cx="7886700" cy="2852737"/>
          </a:xfrm>
        </p:spPr>
        <p:txBody>
          <a:bodyPr>
            <a:normAutofit fontScale="90000"/>
          </a:bodyPr>
          <a:lstStyle/>
          <a:p>
            <a:r>
              <a:rPr lang="en-US" dirty="0" smtClean="0"/>
              <a:t>Whose ideas are between you and your knowledge and why does it matter?</a:t>
            </a:r>
            <a:endParaRPr lang="en-US" dirty="0"/>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557347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stretch>
            <a:fillRect/>
          </a:stretch>
        </p:blipFill>
        <p:spPr>
          <a:xfrm>
            <a:off x="0" y="232172"/>
            <a:ext cx="9144000" cy="6393656"/>
          </a:xfrm>
          <a:prstGeom prst="rect">
            <a:avLst/>
          </a:prstGeom>
        </p:spPr>
      </p:pic>
    </p:spTree>
    <p:extLst>
      <p:ext uri="{BB962C8B-B14F-4D97-AF65-F5344CB8AC3E}">
        <p14:creationId xmlns:p14="http://schemas.microsoft.com/office/powerpoint/2010/main" val="130920090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5" name="Picture 4"/>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6221463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a:xfrm>
            <a:off x="623888" y="5278582"/>
            <a:ext cx="7886700" cy="811069"/>
          </a:xfrm>
        </p:spPr>
        <p:txBody>
          <a:bodyPr>
            <a:normAutofit lnSpcReduction="10000"/>
          </a:bodyPr>
          <a:lstStyle/>
          <a:p>
            <a:r>
              <a:rPr lang="en-US" dirty="0" smtClean="0"/>
              <a:t>Is the Internet a Public Space?</a:t>
            </a:r>
          </a:p>
          <a:p>
            <a:r>
              <a:rPr lang="en-US" dirty="0"/>
              <a:t>https://</a:t>
            </a:r>
            <a:r>
              <a:rPr lang="en-US" dirty="0" err="1"/>
              <a:t>youtu.be</a:t>
            </a:r>
            <a:r>
              <a:rPr lang="en-US" dirty="0"/>
              <a:t>/</a:t>
            </a:r>
            <a:r>
              <a:rPr lang="en-US" dirty="0" err="1"/>
              <a:t>FmZbdaqGqlc</a:t>
            </a:r>
            <a:endParaRPr lang="en-US" dirty="0"/>
          </a:p>
        </p:txBody>
      </p:sp>
      <p:pic>
        <p:nvPicPr>
          <p:cNvPr id="4" name="Is The Internet a Public Plac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3238" y="270164"/>
            <a:ext cx="8128000" cy="4572000"/>
          </a:xfrm>
          <a:prstGeom prst="rect">
            <a:avLst/>
          </a:prstGeom>
        </p:spPr>
      </p:pic>
    </p:spTree>
    <p:extLst>
      <p:ext uri="{BB962C8B-B14F-4D97-AF65-F5344CB8AC3E}">
        <p14:creationId xmlns:p14="http://schemas.microsoft.com/office/powerpoint/2010/main" val="1974485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13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Content Placeholder 2"/>
          <p:cNvSpPr>
            <a:spLocks noGrp="1"/>
          </p:cNvSpPr>
          <p:nvPr>
            <p:ph idx="1"/>
          </p:nvPr>
        </p:nvSpPr>
        <p:spPr>
          <a:xfrm>
            <a:off x="941388" y="1106488"/>
            <a:ext cx="7086600" cy="4910137"/>
          </a:xfrm>
        </p:spPr>
        <p:txBody>
          <a:bodyPr/>
          <a:lstStyle/>
          <a:p>
            <a:pPr>
              <a:lnSpc>
                <a:spcPct val="90000"/>
              </a:lnSpc>
              <a:buFont typeface="Arial" charset="0"/>
              <a:buNone/>
            </a:pPr>
            <a:r>
              <a:rPr lang="en-AU" altLang="x-none" sz="3000"/>
              <a:t>"I don't think he [Habermas] really gets the Internet." </a:t>
            </a:r>
          </a:p>
          <a:p>
            <a:pPr algn="r">
              <a:lnSpc>
                <a:spcPct val="90000"/>
              </a:lnSpc>
              <a:buFontTx/>
              <a:buChar char="-"/>
            </a:pPr>
            <a:r>
              <a:rPr lang="en-AU" altLang="x-none" sz="3000"/>
              <a:t>Axel Bruns, 2006</a:t>
            </a:r>
            <a:endParaRPr lang="en-AU" altLang="x-none" sz="1400"/>
          </a:p>
          <a:p>
            <a:pPr algn="r">
              <a:lnSpc>
                <a:spcPct val="90000"/>
              </a:lnSpc>
              <a:buFont typeface="Arial" charset="0"/>
              <a:buNone/>
            </a:pPr>
            <a:r>
              <a:rPr lang="en-AU" altLang="x-none" sz="1400"/>
              <a:t>(blog post after Habermas's keynote address at the 2006 ICA conference, </a:t>
            </a:r>
            <a:br>
              <a:rPr lang="en-AU" altLang="x-none" sz="1400"/>
            </a:br>
            <a:r>
              <a:rPr lang="en-AU" altLang="x-none" sz="1400" u="sng">
                <a:hlinkClick r:id="rId2"/>
              </a:rPr>
              <a:t>http://snurb.info/node/621</a:t>
            </a:r>
            <a:r>
              <a:rPr lang="en-AU" altLang="x-none" sz="1400"/>
              <a:t>)</a:t>
            </a:r>
          </a:p>
          <a:p>
            <a:pPr>
              <a:lnSpc>
                <a:spcPct val="90000"/>
              </a:lnSpc>
              <a:buFont typeface="Arial" charset="0"/>
              <a:buNone/>
            </a:pPr>
            <a:endParaRPr lang="en-AU" altLang="x-none" sz="3000"/>
          </a:p>
          <a:p>
            <a:pPr>
              <a:lnSpc>
                <a:spcPct val="90000"/>
              </a:lnSpc>
              <a:buFont typeface="Arial" charset="0"/>
              <a:buNone/>
            </a:pPr>
            <a:r>
              <a:rPr lang="en-AU" altLang="x-none" sz="3000"/>
              <a:t> "He [Habermas] simply does not understand the Internet” </a:t>
            </a:r>
          </a:p>
          <a:p>
            <a:pPr algn="r">
              <a:lnSpc>
                <a:spcPct val="90000"/>
              </a:lnSpc>
              <a:buFontTx/>
              <a:buChar char="-"/>
            </a:pPr>
            <a:r>
              <a:rPr lang="en-AU" altLang="x-none" sz="3000"/>
              <a:t>Howard Rheingold, 2007</a:t>
            </a:r>
          </a:p>
          <a:p>
            <a:pPr algn="r">
              <a:lnSpc>
                <a:spcPct val="90000"/>
              </a:lnSpc>
              <a:buFont typeface="Arial" charset="0"/>
              <a:buNone/>
            </a:pPr>
            <a:r>
              <a:rPr lang="en-AU" altLang="x-none" sz="1300"/>
              <a:t>(blog post, </a:t>
            </a:r>
            <a:r>
              <a:rPr lang="en-AU" altLang="x-none" sz="1300" u="sng">
                <a:hlinkClick r:id="rId3"/>
              </a:rPr>
              <a:t>http://www.smartmobs.com/2007/11/05/</a:t>
            </a:r>
            <a:br>
              <a:rPr lang="en-AU" altLang="x-none" sz="1300" u="sng">
                <a:hlinkClick r:id="rId3"/>
              </a:rPr>
            </a:br>
            <a:r>
              <a:rPr lang="en-AU" altLang="x-none" sz="1300" u="sng">
                <a:hlinkClick r:id="rId3"/>
              </a:rPr>
              <a:t>habermas-blows-off-question-about-the-internet-and-the-public-sphere/</a:t>
            </a:r>
            <a:r>
              <a:rPr lang="en-AU" altLang="x-none" sz="1300"/>
              <a:t>)</a:t>
            </a:r>
          </a:p>
          <a:p>
            <a:pPr>
              <a:lnSpc>
                <a:spcPct val="90000"/>
              </a:lnSpc>
            </a:pPr>
            <a:endParaRPr lang="en-AU" altLang="x-none" sz="3000"/>
          </a:p>
        </p:txBody>
      </p:sp>
    </p:spTree>
    <p:extLst>
      <p:ext uri="{BB962C8B-B14F-4D97-AF65-F5344CB8AC3E}">
        <p14:creationId xmlns:p14="http://schemas.microsoft.com/office/powerpoint/2010/main" val="4171356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fontAlgn="auto">
              <a:spcAft>
                <a:spcPts val="0"/>
              </a:spcAft>
              <a:defRPr/>
            </a:pPr>
            <a:r>
              <a:rPr lang="en-AU" dirty="0" smtClean="0"/>
              <a:t>Communicative spaces are not just neutral technological spaces</a:t>
            </a:r>
          </a:p>
        </p:txBody>
      </p:sp>
      <p:sp>
        <p:nvSpPr>
          <p:cNvPr id="4099" name="Content Placeholder 2"/>
          <p:cNvSpPr>
            <a:spLocks noGrp="1"/>
          </p:cNvSpPr>
          <p:nvPr>
            <p:ph idx="1"/>
          </p:nvPr>
        </p:nvSpPr>
        <p:spPr/>
        <p:txBody>
          <a:bodyPr/>
          <a:lstStyle/>
          <a:p>
            <a:pPr>
              <a:buFont typeface="Arial" charset="0"/>
              <a:buNone/>
            </a:pPr>
            <a:r>
              <a:rPr lang="en-AU" altLang="x-none"/>
              <a:t> </a:t>
            </a:r>
          </a:p>
          <a:p>
            <a:pPr>
              <a:buFont typeface="Arial" charset="0"/>
              <a:buNone/>
            </a:pPr>
            <a:r>
              <a:rPr lang="en-AU" altLang="x-none"/>
              <a:t>Discourse for Habermas</a:t>
            </a:r>
          </a:p>
          <a:p>
            <a:pPr lvl="1"/>
            <a:r>
              <a:rPr lang="en-AU" altLang="x-none"/>
              <a:t>Enables people to recognise the intentions of others participating in a discourse;</a:t>
            </a:r>
          </a:p>
          <a:p>
            <a:pPr lvl="1"/>
            <a:r>
              <a:rPr lang="en-AU" altLang="x-none"/>
              <a:t>There is no force or coercion in the discourse;</a:t>
            </a:r>
          </a:p>
          <a:p>
            <a:pPr lvl="1"/>
            <a:r>
              <a:rPr lang="en-AU" altLang="x-none"/>
              <a:t>There is the opportunity to come to a consensus, even if it is not an perfect consensus, on opinions and facts</a:t>
            </a:r>
          </a:p>
          <a:p>
            <a:pPr lvl="1"/>
            <a:endParaRPr lang="en-AU" altLang="x-none"/>
          </a:p>
          <a:p>
            <a:pPr lvl="1">
              <a:buFont typeface="Arial" charset="0"/>
              <a:buNone/>
            </a:pPr>
            <a:endParaRPr lang="en-AU" altLang="x-none"/>
          </a:p>
        </p:txBody>
      </p:sp>
    </p:spTree>
    <p:extLst>
      <p:ext uri="{BB962C8B-B14F-4D97-AF65-F5344CB8AC3E}">
        <p14:creationId xmlns:p14="http://schemas.microsoft.com/office/powerpoint/2010/main" val="14118087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AU" altLang="x-none"/>
              <a:t>Habermas embraces the virtual</a:t>
            </a:r>
          </a:p>
        </p:txBody>
      </p:sp>
      <p:sp>
        <p:nvSpPr>
          <p:cNvPr id="5123" name="Content Placeholder 2"/>
          <p:cNvSpPr>
            <a:spLocks noGrp="1"/>
          </p:cNvSpPr>
          <p:nvPr>
            <p:ph idx="1"/>
          </p:nvPr>
        </p:nvSpPr>
        <p:spPr/>
        <p:txBody>
          <a:bodyPr/>
          <a:lstStyle/>
          <a:p>
            <a:pPr>
              <a:buFont typeface="Arial" charset="0"/>
              <a:buNone/>
            </a:pPr>
            <a:r>
              <a:rPr lang="en-AU" altLang="x-none"/>
              <a:t>	“If there is to be a realistic application of the idea of the sovereignty of the people to highly complex society, it must be uncoupled from the concrete understanding of its embodiment in physically present, participating, and jointly deciding members of a collectivity.” </a:t>
            </a:r>
          </a:p>
          <a:p>
            <a:pPr algn="r">
              <a:buFont typeface="Arial" charset="0"/>
              <a:buNone/>
            </a:pPr>
            <a:r>
              <a:rPr lang="en-AU" altLang="x-none"/>
              <a:t>- Jurgen Habermas, 1992, 462</a:t>
            </a:r>
          </a:p>
        </p:txBody>
      </p:sp>
    </p:spTree>
    <p:extLst>
      <p:ext uri="{BB962C8B-B14F-4D97-AF65-F5344CB8AC3E}">
        <p14:creationId xmlns:p14="http://schemas.microsoft.com/office/powerpoint/2010/main" val="7230136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What is a public sphere and why does it matter?</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11176688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p:cNvSpPr>
          <p:nvPr>
            <p:ph type="title"/>
          </p:nvPr>
        </p:nvSpPr>
        <p:spPr/>
        <p:txBody>
          <a:bodyPr/>
          <a:lstStyle/>
          <a:p>
            <a:pPr algn="l"/>
            <a:r>
              <a:rPr lang="en-AU" altLang="x-none" sz="4000"/>
              <a:t>And thus we need to consider that…</a:t>
            </a:r>
          </a:p>
        </p:txBody>
      </p:sp>
      <p:sp>
        <p:nvSpPr>
          <p:cNvPr id="26627" name="Rectangle 3"/>
          <p:cNvSpPr>
            <a:spLocks noGrp="1"/>
          </p:cNvSpPr>
          <p:nvPr>
            <p:ph type="body" idx="1"/>
          </p:nvPr>
        </p:nvSpPr>
        <p:spPr/>
        <p:txBody>
          <a:bodyPr/>
          <a:lstStyle/>
          <a:p>
            <a:pPr algn="ctr">
              <a:lnSpc>
                <a:spcPct val="90000"/>
              </a:lnSpc>
              <a:buFont typeface="Arial" charset="0"/>
              <a:buNone/>
            </a:pPr>
            <a:endParaRPr lang="en-US" altLang="x-none" sz="3600"/>
          </a:p>
          <a:p>
            <a:pPr algn="ctr">
              <a:lnSpc>
                <a:spcPct val="90000"/>
              </a:lnSpc>
              <a:buFont typeface="Arial" charset="0"/>
              <a:buNone/>
            </a:pPr>
            <a:r>
              <a:rPr lang="en-US" altLang="x-none" sz="3600"/>
              <a:t>Facilitated by protocol, the Internet is the most highly controlled mass media hitherto known</a:t>
            </a:r>
            <a:r>
              <a:rPr lang="en-US" altLang="x-none"/>
              <a:t>.</a:t>
            </a:r>
          </a:p>
          <a:p>
            <a:pPr>
              <a:lnSpc>
                <a:spcPct val="90000"/>
              </a:lnSpc>
              <a:buFont typeface="Arial" charset="0"/>
              <a:buNone/>
            </a:pPr>
            <a:endParaRPr lang="en-US" altLang="x-none"/>
          </a:p>
          <a:p>
            <a:pPr>
              <a:lnSpc>
                <a:spcPct val="90000"/>
              </a:lnSpc>
              <a:buFont typeface="Arial" charset="0"/>
              <a:buNone/>
            </a:pPr>
            <a:endParaRPr lang="en-US" altLang="x-none"/>
          </a:p>
          <a:p>
            <a:pPr>
              <a:lnSpc>
                <a:spcPct val="90000"/>
              </a:lnSpc>
              <a:buFont typeface="Arial" charset="0"/>
              <a:buNone/>
            </a:pPr>
            <a:endParaRPr lang="en-US" altLang="x-none"/>
          </a:p>
          <a:p>
            <a:pPr algn="r">
              <a:lnSpc>
                <a:spcPct val="90000"/>
              </a:lnSpc>
              <a:buFont typeface="Arial" charset="0"/>
              <a:buNone/>
            </a:pPr>
            <a:r>
              <a:rPr lang="en-US" altLang="x-none"/>
              <a:t>(Galloway, 2004, 243)</a:t>
            </a:r>
            <a:endParaRPr lang="en-AU" altLang="x-none"/>
          </a:p>
        </p:txBody>
      </p:sp>
    </p:spTree>
    <p:extLst>
      <p:ext uri="{BB962C8B-B14F-4D97-AF65-F5344CB8AC3E}">
        <p14:creationId xmlns:p14="http://schemas.microsoft.com/office/powerpoint/2010/main" val="7311541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Rectangle 4"/>
          <p:cNvSpPr>
            <a:spLocks noGrp="1"/>
          </p:cNvSpPr>
          <p:nvPr>
            <p:ph type="title"/>
          </p:nvPr>
        </p:nvSpPr>
        <p:spPr/>
        <p:txBody>
          <a:bodyPr/>
          <a:lstStyle/>
          <a:p>
            <a:r>
              <a:rPr lang="en-AU" altLang="x-none"/>
              <a:t>Who or what controls….</a:t>
            </a:r>
          </a:p>
        </p:txBody>
      </p:sp>
      <p:sp>
        <p:nvSpPr>
          <p:cNvPr id="23555" name="Rectangle 3"/>
          <p:cNvSpPr>
            <a:spLocks noGrp="1"/>
          </p:cNvSpPr>
          <p:nvPr>
            <p:ph type="body" idx="1"/>
          </p:nvPr>
        </p:nvSpPr>
        <p:spPr/>
        <p:txBody>
          <a:bodyPr/>
          <a:lstStyle/>
          <a:p>
            <a:pPr algn="ctr">
              <a:buFont typeface="Arial" charset="0"/>
              <a:buNone/>
            </a:pPr>
            <a:r>
              <a:rPr lang="en-US" altLang="x-none" sz="2800"/>
              <a:t>	The key question therefore is never whether control does or does not exist, but rather to ask: What is the quality of this control? Where does it come from? Is it being wielded by governments or deployed at the level of machinic infrastructure?.What is the specific character of information organization? This is the basic question of protocol. </a:t>
            </a:r>
          </a:p>
          <a:p>
            <a:pPr algn="ctr">
              <a:buFont typeface="Arial" charset="0"/>
              <a:buNone/>
            </a:pPr>
            <a:endParaRPr lang="en-US" altLang="x-none" sz="2800"/>
          </a:p>
          <a:p>
            <a:pPr algn="r">
              <a:buFont typeface="Arial" charset="0"/>
              <a:buNone/>
            </a:pPr>
            <a:r>
              <a:rPr lang="en-US" altLang="x-none" sz="2000"/>
              <a:t>( Galloway interview, 2009)</a:t>
            </a:r>
            <a:endParaRPr lang="en-AU" altLang="x-none" sz="2000"/>
          </a:p>
        </p:txBody>
      </p:sp>
    </p:spTree>
    <p:extLst>
      <p:ext uri="{BB962C8B-B14F-4D97-AF65-F5344CB8AC3E}">
        <p14:creationId xmlns:p14="http://schemas.microsoft.com/office/powerpoint/2010/main" val="2783406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346325"/>
            <a:ext cx="9144000" cy="1546225"/>
          </a:xfrm>
          <a:prstGeom prst="rect">
            <a:avLst/>
          </a:prstGeom>
          <a:solidFill>
            <a:schemeClr val="bg1">
              <a:lumMod val="75000"/>
            </a:schemeClr>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768350" y="2362200"/>
            <a:ext cx="7772400" cy="1547813"/>
          </a:xfrm>
        </p:spPr>
        <p:txBody>
          <a:bodyPr rtlCol="0">
            <a:noAutofit/>
          </a:bodyPr>
          <a:lstStyle/>
          <a:p>
            <a:pPr eaLnBrk="1" fontAlgn="auto" hangingPunct="1">
              <a:spcAft>
                <a:spcPts val="0"/>
              </a:spcAft>
              <a:defRPr/>
            </a:pPr>
            <a:r>
              <a:rPr lang="en-US" sz="2800" cap="small" dirty="0" smtClean="0">
                <a:ea typeface="+mj-ea"/>
                <a:cs typeface="+mj-cs"/>
              </a:rPr>
              <a:t>The more technology we embed into our lives the less freedom we have. This is not </a:t>
            </a:r>
            <a:r>
              <a:rPr lang="en-US" sz="2800" cap="small" dirty="0" err="1" smtClean="0">
                <a:ea typeface="+mj-ea"/>
                <a:cs typeface="+mj-cs"/>
              </a:rPr>
              <a:t>Luddism</a:t>
            </a:r>
            <a:r>
              <a:rPr lang="en-US" sz="2800" cap="small" dirty="0" smtClean="0">
                <a:ea typeface="+mj-ea"/>
                <a:cs typeface="+mj-cs"/>
              </a:rPr>
              <a:t>, but understanding how technology controls us</a:t>
            </a:r>
          </a:p>
        </p:txBody>
      </p:sp>
      <p:pic>
        <p:nvPicPr>
          <p:cNvPr id="53251" name="Picture 2" descr="screen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00297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8604" y="808382"/>
            <a:ext cx="7886700" cy="1355451"/>
          </a:xfrm>
        </p:spPr>
        <p:txBody>
          <a:bodyPr>
            <a:normAutofit/>
          </a:bodyPr>
          <a:lstStyle/>
          <a:p>
            <a:r>
              <a:rPr lang="nb-NO" sz="4000" dirty="0"/>
              <a:t>Jürgen </a:t>
            </a:r>
            <a:r>
              <a:rPr lang="nb-NO" sz="4000"/>
              <a:t>Habermas </a:t>
            </a:r>
            <a:r>
              <a:rPr lang="nb-NO" sz="4000" smtClean="0"/>
              <a:t/>
            </a:r>
            <a:br>
              <a:rPr lang="nb-NO" sz="4000" smtClean="0"/>
            </a:br>
            <a:r>
              <a:rPr lang="nb-NO" sz="4000" smtClean="0"/>
              <a:t>(</a:t>
            </a:r>
            <a:r>
              <a:rPr lang="nb-NO" sz="4000" dirty="0"/>
              <a:t>1929 - )</a:t>
            </a:r>
            <a:endParaRPr lang="en-US" sz="4000" dirty="0"/>
          </a:p>
        </p:txBody>
      </p:sp>
      <p:sp>
        <p:nvSpPr>
          <p:cNvPr id="3" name="Text Placeholder 2"/>
          <p:cNvSpPr>
            <a:spLocks noGrp="1"/>
          </p:cNvSpPr>
          <p:nvPr>
            <p:ph type="body" idx="1"/>
          </p:nvPr>
        </p:nvSpPr>
        <p:spPr>
          <a:xfrm>
            <a:off x="623888" y="2743201"/>
            <a:ext cx="3391521" cy="3730765"/>
          </a:xfrm>
        </p:spPr>
        <p:txBody>
          <a:bodyPr>
            <a:normAutofit lnSpcReduction="10000"/>
          </a:bodyPr>
          <a:lstStyle/>
          <a:p>
            <a:r>
              <a:rPr lang="en-US" dirty="0" smtClean="0"/>
              <a:t>It </a:t>
            </a:r>
            <a:r>
              <a:rPr lang="en-US" dirty="0"/>
              <a:t>came about in the 18th century with the rise of the middle class and the creation of associations, clubs, coffee houses, salons... People used to discuss poetry, philosophy, aesthetics, and social issues. Gradually they began to discuss matters of governance.</a:t>
            </a:r>
          </a:p>
          <a:p>
            <a:endParaRPr lang="nb-NO" dirty="0"/>
          </a:p>
        </p:txBody>
      </p:sp>
      <p:pic>
        <p:nvPicPr>
          <p:cNvPr id="4" name="Picture 3" descr="JHFinal.png"/>
          <p:cNvPicPr>
            <a:picLocks noChangeAspect="1"/>
          </p:cNvPicPr>
          <p:nvPr/>
        </p:nvPicPr>
        <p:blipFill>
          <a:blip r:embed="rId3" cstate="print"/>
          <a:stretch>
            <a:fillRect/>
          </a:stretch>
        </p:blipFill>
        <p:spPr>
          <a:xfrm>
            <a:off x="4178461" y="0"/>
            <a:ext cx="4965539" cy="6841870"/>
          </a:xfrm>
          <a:prstGeom prst="rect">
            <a:avLst/>
          </a:prstGeom>
        </p:spPr>
      </p:pic>
    </p:spTree>
    <p:extLst>
      <p:ext uri="{BB962C8B-B14F-4D97-AF65-F5344CB8AC3E}">
        <p14:creationId xmlns:p14="http://schemas.microsoft.com/office/powerpoint/2010/main" val="14902697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Public Sphere</a:t>
            </a:r>
            <a:endParaRPr lang="en-US" dirty="0"/>
          </a:p>
        </p:txBody>
      </p:sp>
      <p:sp>
        <p:nvSpPr>
          <p:cNvPr id="5" name="Text Placeholder 4"/>
          <p:cNvSpPr>
            <a:spLocks noGrp="1"/>
          </p:cNvSpPr>
          <p:nvPr>
            <p:ph type="body" idx="1"/>
          </p:nvPr>
        </p:nvSpPr>
        <p:spPr/>
        <p:txBody>
          <a:bodyPr/>
          <a:lstStyle/>
          <a:p>
            <a:r>
              <a:rPr lang="en-US" dirty="0" smtClean="0"/>
              <a:t>“that realm of social life where the exchange of information and views on questions of common concern can take place so that public opinion can be formed”</a:t>
            </a:r>
            <a:endParaRPr lang="en-US" dirty="0"/>
          </a:p>
        </p:txBody>
      </p:sp>
      <p:pic>
        <p:nvPicPr>
          <p:cNvPr id="7" name="Picture 6"/>
          <p:cNvPicPr>
            <a:picLocks noChangeAspect="1"/>
          </p:cNvPicPr>
          <p:nvPr/>
        </p:nvPicPr>
        <p:blipFill>
          <a:blip r:embed="rId2"/>
          <a:stretch>
            <a:fillRect/>
          </a:stretch>
        </p:blipFill>
        <p:spPr>
          <a:xfrm>
            <a:off x="5741988" y="442915"/>
            <a:ext cx="2768600" cy="4064000"/>
          </a:xfrm>
          <a:prstGeom prst="rect">
            <a:avLst/>
          </a:prstGeom>
        </p:spPr>
      </p:pic>
    </p:spTree>
    <p:extLst>
      <p:ext uri="{BB962C8B-B14F-4D97-AF65-F5344CB8AC3E}">
        <p14:creationId xmlns:p14="http://schemas.microsoft.com/office/powerpoint/2010/main" val="10408267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00138" y="0"/>
            <a:ext cx="6934200" cy="6886807"/>
          </a:xfrm>
          <a:prstGeom prst="rect">
            <a:avLst/>
          </a:prstGeom>
        </p:spPr>
      </p:pic>
      <p:sp>
        <p:nvSpPr>
          <p:cNvPr id="7" name="Rectangle 6"/>
          <p:cNvSpPr/>
          <p:nvPr/>
        </p:nvSpPr>
        <p:spPr>
          <a:xfrm>
            <a:off x="0" y="-1"/>
            <a:ext cx="9144000" cy="16049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a:spLocks noGrp="1"/>
          </p:cNvSpPr>
          <p:nvPr>
            <p:ph type="body" idx="1"/>
          </p:nvPr>
        </p:nvSpPr>
        <p:spPr>
          <a:xfrm>
            <a:off x="776288" y="104776"/>
            <a:ext cx="7886700" cy="1500187"/>
          </a:xfrm>
        </p:spPr>
        <p:txBody>
          <a:bodyPr>
            <a:noAutofit/>
          </a:bodyPr>
          <a:lstStyle/>
          <a:p>
            <a:r>
              <a:rPr lang="en-US" sz="2000" dirty="0"/>
              <a:t>For the first time in history, individuals and groups could shape public opinion, giving direct expression to their needs and interests while influencing political practice. The bourgeois public sphere made it possible to form a realm of public opinion that opposed state power and the powerful interests that were coming to shape bourgeois society</a:t>
            </a:r>
            <a:r>
              <a:rPr lang="en-US" sz="2000" dirty="0" smtClean="0"/>
              <a:t>.</a:t>
            </a:r>
            <a:endParaRPr lang="en-US" sz="2000" dirty="0"/>
          </a:p>
        </p:txBody>
      </p:sp>
    </p:spTree>
    <p:extLst>
      <p:ext uri="{BB962C8B-B14F-4D97-AF65-F5344CB8AC3E}">
        <p14:creationId xmlns:p14="http://schemas.microsoft.com/office/powerpoint/2010/main" val="16205204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b-NO" dirty="0" smtClean="0"/>
              <a:t>Success criterion for Public sphere</a:t>
            </a:r>
            <a:endParaRPr lang="nb-NO" dirty="0"/>
          </a:p>
        </p:txBody>
      </p:sp>
      <p:sp>
        <p:nvSpPr>
          <p:cNvPr id="3" name="Content Placeholder 2"/>
          <p:cNvSpPr>
            <a:spLocks noGrp="1"/>
          </p:cNvSpPr>
          <p:nvPr>
            <p:ph idx="1"/>
          </p:nvPr>
        </p:nvSpPr>
        <p:spPr/>
        <p:txBody>
          <a:bodyPr>
            <a:normAutofit lnSpcReduction="10000"/>
          </a:bodyPr>
          <a:lstStyle/>
          <a:p>
            <a:r>
              <a:rPr lang="en-US" dirty="0" smtClean="0"/>
              <a:t>the extent of access (as close to universal as possible)</a:t>
            </a:r>
          </a:p>
          <a:p>
            <a:r>
              <a:rPr lang="en-US" dirty="0" smtClean="0"/>
              <a:t>the degree of autonomy (the citizens must be free of coercion)</a:t>
            </a:r>
          </a:p>
          <a:p>
            <a:r>
              <a:rPr lang="en-US" dirty="0" smtClean="0"/>
              <a:t>the rejection of hierarchy (so that each might participate on an equal footing)</a:t>
            </a:r>
          </a:p>
          <a:p>
            <a:r>
              <a:rPr lang="en-US" dirty="0" smtClean="0"/>
              <a:t>the rule of law (particularly the subordination of the state) </a:t>
            </a:r>
          </a:p>
          <a:p>
            <a:r>
              <a:rPr lang="en-US" dirty="0" smtClean="0"/>
              <a:t>and the quality of participation (the common commitment to the ways of </a:t>
            </a:r>
            <a:r>
              <a:rPr lang="en-US" smtClean="0"/>
              <a:t>logic</a:t>
            </a:r>
            <a:r>
              <a:rPr lang="en-US" smtClean="0"/>
              <a:t>)</a:t>
            </a:r>
            <a:endParaRPr lang="en-US" dirty="0" smtClean="0"/>
          </a:p>
        </p:txBody>
      </p:sp>
    </p:spTree>
    <p:extLst>
      <p:ext uri="{BB962C8B-B14F-4D97-AF65-F5344CB8AC3E}">
        <p14:creationId xmlns:p14="http://schemas.microsoft.com/office/powerpoint/2010/main" val="8147715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Critique</a:t>
            </a:r>
            <a:endParaRPr lang="en-US" dirty="0"/>
          </a:p>
        </p:txBody>
      </p:sp>
      <p:sp>
        <p:nvSpPr>
          <p:cNvPr id="5" name="Text Placeholder 4"/>
          <p:cNvSpPr>
            <a:spLocks noGrp="1"/>
          </p:cNvSpPr>
          <p:nvPr>
            <p:ph type="body" idx="1"/>
          </p:nvPr>
        </p:nvSpPr>
        <p:spPr/>
        <p:txBody>
          <a:bodyPr/>
          <a:lstStyle/>
          <a:p>
            <a:r>
              <a:rPr lang="en-US" dirty="0" smtClean="0"/>
              <a:t>Who were excluded? </a:t>
            </a:r>
            <a:endParaRPr lang="en-US" dirty="0"/>
          </a:p>
        </p:txBody>
      </p:sp>
    </p:spTree>
    <p:extLst>
      <p:ext uri="{BB962C8B-B14F-4D97-AF65-F5344CB8AC3E}">
        <p14:creationId xmlns:p14="http://schemas.microsoft.com/office/powerpoint/2010/main" val="13727509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2800" dirty="0"/>
              <a:t>The radio, television, and other electronic modes of communication were creating new public spheres of debate, discussion, and information; hence, activists and intellectuals who wanted to engage the public, to be where the people were at, and who thus wanted to intervene in the public affairs of their society should make use of these technologies and develop communication politics and new media projects</a:t>
            </a:r>
            <a:r>
              <a:rPr lang="en-US" sz="2800" dirty="0" smtClean="0"/>
              <a:t>.</a:t>
            </a:r>
            <a:endParaRPr lang="en-US" sz="2800"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7558782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 the internet solve some of this? </a:t>
            </a:r>
            <a:endParaRPr lang="en-US" dirty="0"/>
          </a:p>
        </p:txBody>
      </p:sp>
      <p:sp>
        <p:nvSpPr>
          <p:cNvPr id="3" name="Text Placeholder 2"/>
          <p:cNvSpPr>
            <a:spLocks noGrp="1"/>
          </p:cNvSpPr>
          <p:nvPr>
            <p:ph type="body" idx="1"/>
          </p:nvPr>
        </p:nvSpPr>
        <p:spPr/>
        <p:txBody>
          <a:bodyPr/>
          <a:lstStyle/>
          <a:p>
            <a:r>
              <a:rPr lang="en-US" dirty="0" smtClean="0"/>
              <a:t>- What is the Internet?</a:t>
            </a:r>
            <a:endParaRPr lang="en-US" dirty="0"/>
          </a:p>
        </p:txBody>
      </p:sp>
    </p:spTree>
    <p:extLst>
      <p:ext uri="{BB962C8B-B14F-4D97-AF65-F5344CB8AC3E}">
        <p14:creationId xmlns:p14="http://schemas.microsoft.com/office/powerpoint/2010/main" val="101115803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402</TotalTime>
  <Words>796</Words>
  <Application>Microsoft Macintosh PowerPoint</Application>
  <PresentationFormat>On-screen Show (4:3)</PresentationFormat>
  <Paragraphs>71</Paragraphs>
  <Slides>22</Slides>
  <Notes>6</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Calibri Light</vt:lpstr>
      <vt:lpstr>ＭＳ Ｐゴシック</vt:lpstr>
      <vt:lpstr>Arial</vt:lpstr>
      <vt:lpstr>Calibri</vt:lpstr>
      <vt:lpstr>Office Theme</vt:lpstr>
      <vt:lpstr>Is the Internet a Public Space?</vt:lpstr>
      <vt:lpstr>What is a public sphere and why does it matter?</vt:lpstr>
      <vt:lpstr>Jürgen Habermas  (1929 - )</vt:lpstr>
      <vt:lpstr>Public Sphere</vt:lpstr>
      <vt:lpstr>PowerPoint Presentation</vt:lpstr>
      <vt:lpstr>Success criterion for Public sphere</vt:lpstr>
      <vt:lpstr>Critique</vt:lpstr>
      <vt:lpstr>The radio, television, and other electronic modes of communication were creating new public spheres of debate, discussion, and information; hence, activists and intellectuals who wanted to engage the public, to be where the people were at, and who thus wanted to intervene in the public affairs of their society should make use of these technologies and develop communication politics and new media projects.</vt:lpstr>
      <vt:lpstr>Can the internet solve some of this? </vt:lpstr>
      <vt:lpstr>PowerPoint Presentation</vt:lpstr>
      <vt:lpstr>Senator Ted Stevens (2006) Series of Tubes</vt:lpstr>
      <vt:lpstr>The Internet</vt:lpstr>
      <vt:lpstr>Whose ideas are between you and your knowledge and why does it matter?</vt:lpstr>
      <vt:lpstr>PowerPoint Presentation</vt:lpstr>
      <vt:lpstr>PowerPoint Presentation</vt:lpstr>
      <vt:lpstr>PowerPoint Presentation</vt:lpstr>
      <vt:lpstr>PowerPoint Presentation</vt:lpstr>
      <vt:lpstr>Communicative spaces are not just neutral technological spaces</vt:lpstr>
      <vt:lpstr>Habermas embraces the virtual</vt:lpstr>
      <vt:lpstr>And thus we need to consider that…</vt:lpstr>
      <vt:lpstr>Who or what controls….</vt:lpstr>
      <vt:lpstr>The more technology we embed into our lives the less freedom we have. This is not Luddism, but understanding how technology controls us</vt:lpstr>
    </vt:vector>
  </TitlesOfParts>
  <Company/>
  <LinksUpToDate>false</LinksUpToDate>
  <SharedDoc>false</SharedDoc>
  <HyperlinksChanged>false</HyperlinksChanged>
  <AppVersion>15.0030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50</cp:revision>
  <dcterms:created xsi:type="dcterms:W3CDTF">2017-02-01T19:46:45Z</dcterms:created>
  <dcterms:modified xsi:type="dcterms:W3CDTF">2017-02-02T02:29:04Z</dcterms:modified>
</cp:coreProperties>
</file>